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notesSlides/notesSlide3.xml" ContentType="application/vnd.openxmlformats-officedocument.presentationml.notesSlide+xml"/>
  <Override PartName="/ppt/theme/themeOverride16.xml" ContentType="application/vnd.openxmlformats-officedocument.themeOverride+xml"/>
  <Override PartName="/ppt/theme/themeOverride17.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86"/>
  </p:notesMasterIdLst>
  <p:sldIdLst>
    <p:sldId id="256" r:id="rId2"/>
    <p:sldId id="1140"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73" r:id="rId47"/>
    <p:sldId id="769" r:id="rId48"/>
    <p:sldId id="770" r:id="rId49"/>
    <p:sldId id="771" r:id="rId50"/>
    <p:sldId id="772" r:id="rId51"/>
    <p:sldId id="774" r:id="rId52"/>
    <p:sldId id="775" r:id="rId53"/>
    <p:sldId id="765" r:id="rId54"/>
    <p:sldId id="335" r:id="rId55"/>
    <p:sldId id="1036" r:id="rId56"/>
    <p:sldId id="1039" r:id="rId57"/>
    <p:sldId id="336" r:id="rId58"/>
    <p:sldId id="777" r:id="rId59"/>
    <p:sldId id="780" r:id="rId60"/>
    <p:sldId id="778" r:id="rId61"/>
    <p:sldId id="779" r:id="rId62"/>
    <p:sldId id="337" r:id="rId63"/>
    <p:sldId id="338" r:id="rId64"/>
    <p:sldId id="339" r:id="rId65"/>
    <p:sldId id="340" r:id="rId66"/>
    <p:sldId id="1040" r:id="rId67"/>
    <p:sldId id="1041" r:id="rId68"/>
    <p:sldId id="1042" r:id="rId69"/>
    <p:sldId id="1043" r:id="rId70"/>
    <p:sldId id="1035" r:id="rId71"/>
    <p:sldId id="1038" r:id="rId72"/>
    <p:sldId id="341" r:id="rId73"/>
    <p:sldId id="368" r:id="rId74"/>
    <p:sldId id="263" r:id="rId75"/>
    <p:sldId id="304" r:id="rId76"/>
    <p:sldId id="305" r:id="rId77"/>
    <p:sldId id="306" r:id="rId78"/>
    <p:sldId id="526" r:id="rId79"/>
    <p:sldId id="307" r:id="rId80"/>
    <p:sldId id="308" r:id="rId81"/>
    <p:sldId id="369" r:id="rId82"/>
    <p:sldId id="995" r:id="rId83"/>
    <p:sldId id="994" r:id="rId84"/>
    <p:sldId id="310" r:id="rId85"/>
    <p:sldId id="311" r:id="rId86"/>
    <p:sldId id="312" r:id="rId87"/>
    <p:sldId id="313" r:id="rId88"/>
    <p:sldId id="793" r:id="rId89"/>
    <p:sldId id="794" r:id="rId90"/>
    <p:sldId id="523" r:id="rId91"/>
    <p:sldId id="524" r:id="rId92"/>
    <p:sldId id="525" r:id="rId93"/>
    <p:sldId id="351" r:id="rId94"/>
    <p:sldId id="352" r:id="rId95"/>
    <p:sldId id="795" r:id="rId96"/>
    <p:sldId id="853" r:id="rId97"/>
    <p:sldId id="854" r:id="rId98"/>
    <p:sldId id="796" r:id="rId99"/>
    <p:sldId id="797" r:id="rId100"/>
    <p:sldId id="798" r:id="rId101"/>
    <p:sldId id="908" r:id="rId102"/>
    <p:sldId id="905" r:id="rId103"/>
    <p:sldId id="907" r:id="rId104"/>
    <p:sldId id="799" r:id="rId105"/>
    <p:sldId id="913" r:id="rId106"/>
    <p:sldId id="914" r:id="rId107"/>
    <p:sldId id="1003" r:id="rId108"/>
    <p:sldId id="371" r:id="rId109"/>
    <p:sldId id="314" r:id="rId110"/>
    <p:sldId id="315" r:id="rId111"/>
    <p:sldId id="316" r:id="rId112"/>
    <p:sldId id="847" r:id="rId113"/>
    <p:sldId id="317" r:id="rId114"/>
    <p:sldId id="318" r:id="rId115"/>
    <p:sldId id="534" r:id="rId116"/>
    <p:sldId id="813" r:id="rId117"/>
    <p:sldId id="319" r:id="rId118"/>
    <p:sldId id="817" r:id="rId119"/>
    <p:sldId id="818" r:id="rId120"/>
    <p:sldId id="814" r:id="rId121"/>
    <p:sldId id="852" r:id="rId122"/>
    <p:sldId id="816" r:id="rId123"/>
    <p:sldId id="996" r:id="rId124"/>
    <p:sldId id="320" r:id="rId125"/>
    <p:sldId id="321" r:id="rId126"/>
    <p:sldId id="1060" r:id="rId127"/>
    <p:sldId id="1062" r:id="rId128"/>
    <p:sldId id="1061" r:id="rId129"/>
    <p:sldId id="322" r:id="rId130"/>
    <p:sldId id="806" r:id="rId131"/>
    <p:sldId id="805" r:id="rId132"/>
    <p:sldId id="807" r:id="rId133"/>
    <p:sldId id="370" r:id="rId134"/>
    <p:sldId id="903" r:id="rId135"/>
    <p:sldId id="323" r:id="rId136"/>
    <p:sldId id="324" r:id="rId137"/>
    <p:sldId id="947" r:id="rId138"/>
    <p:sldId id="325" r:id="rId139"/>
    <p:sldId id="372" r:id="rId140"/>
    <p:sldId id="917" r:id="rId141"/>
    <p:sldId id="918" r:id="rId142"/>
    <p:sldId id="919" r:id="rId143"/>
    <p:sldId id="326" r:id="rId144"/>
    <p:sldId id="327" r:id="rId145"/>
    <p:sldId id="328" r:id="rId146"/>
    <p:sldId id="920" r:id="rId147"/>
    <p:sldId id="860" r:id="rId148"/>
    <p:sldId id="329" r:id="rId149"/>
    <p:sldId id="1067" r:id="rId150"/>
    <p:sldId id="330" r:id="rId151"/>
    <p:sldId id="331" r:id="rId152"/>
    <p:sldId id="332" r:id="rId153"/>
    <p:sldId id="333" r:id="rId154"/>
    <p:sldId id="334" r:id="rId155"/>
    <p:sldId id="786" r:id="rId156"/>
    <p:sldId id="787" r:id="rId157"/>
    <p:sldId id="353" r:id="rId158"/>
    <p:sldId id="788" r:id="rId159"/>
    <p:sldId id="531" r:id="rId160"/>
    <p:sldId id="864" r:id="rId161"/>
    <p:sldId id="354" r:id="rId162"/>
    <p:sldId id="342" r:id="rId163"/>
    <p:sldId id="781" r:id="rId164"/>
    <p:sldId id="344" r:id="rId165"/>
    <p:sldId id="345" r:id="rId166"/>
    <p:sldId id="845" r:id="rId167"/>
    <p:sldId id="347" r:id="rId168"/>
    <p:sldId id="348" r:id="rId169"/>
    <p:sldId id="349" r:id="rId170"/>
    <p:sldId id="731" r:id="rId171"/>
    <p:sldId id="851" r:id="rId172"/>
    <p:sldId id="846" r:id="rId173"/>
    <p:sldId id="350" r:id="rId174"/>
    <p:sldId id="533" r:id="rId175"/>
    <p:sldId id="355" r:id="rId176"/>
    <p:sldId id="356" r:id="rId177"/>
    <p:sldId id="357" r:id="rId178"/>
    <p:sldId id="358" r:id="rId179"/>
    <p:sldId id="359" r:id="rId180"/>
    <p:sldId id="360" r:id="rId181"/>
    <p:sldId id="361" r:id="rId182"/>
    <p:sldId id="802" r:id="rId183"/>
    <p:sldId id="801" r:id="rId184"/>
    <p:sldId id="800" r:id="rId185"/>
    <p:sldId id="532" r:id="rId186"/>
    <p:sldId id="362" r:id="rId187"/>
    <p:sldId id="1033" r:id="rId188"/>
    <p:sldId id="363" r:id="rId189"/>
    <p:sldId id="365" r:id="rId190"/>
    <p:sldId id="803" r:id="rId191"/>
    <p:sldId id="804" r:id="rId192"/>
    <p:sldId id="366" r:id="rId193"/>
    <p:sldId id="958" r:id="rId194"/>
    <p:sldId id="789" r:id="rId195"/>
    <p:sldId id="790" r:id="rId196"/>
    <p:sldId id="855" r:id="rId197"/>
    <p:sldId id="377" r:id="rId198"/>
    <p:sldId id="782" r:id="rId199"/>
    <p:sldId id="783" r:id="rId200"/>
    <p:sldId id="785" r:id="rId201"/>
    <p:sldId id="375" r:id="rId202"/>
    <p:sldId id="376" r:id="rId203"/>
    <p:sldId id="378" r:id="rId204"/>
    <p:sldId id="379" r:id="rId205"/>
    <p:sldId id="732" r:id="rId206"/>
    <p:sldId id="380" r:id="rId207"/>
    <p:sldId id="381" r:id="rId208"/>
    <p:sldId id="382" r:id="rId209"/>
    <p:sldId id="383" r:id="rId210"/>
    <p:sldId id="856" r:id="rId211"/>
    <p:sldId id="1059" r:id="rId212"/>
    <p:sldId id="527" r:id="rId213"/>
    <p:sldId id="530" r:id="rId214"/>
    <p:sldId id="384" r:id="rId215"/>
    <p:sldId id="956" r:id="rId216"/>
    <p:sldId id="857" r:id="rId217"/>
    <p:sldId id="957" r:id="rId218"/>
    <p:sldId id="858" r:id="rId219"/>
    <p:sldId id="385" r:id="rId220"/>
    <p:sldId id="386" r:id="rId221"/>
    <p:sldId id="921" r:id="rId222"/>
    <p:sldId id="900" r:id="rId223"/>
    <p:sldId id="915" r:id="rId224"/>
    <p:sldId id="901" r:id="rId225"/>
    <p:sldId id="387" r:id="rId226"/>
    <p:sldId id="388" r:id="rId227"/>
    <p:sldId id="389" r:id="rId228"/>
    <p:sldId id="848" r:id="rId229"/>
    <p:sldId id="922" r:id="rId230"/>
    <p:sldId id="909" r:id="rId231"/>
    <p:sldId id="910" r:id="rId232"/>
    <p:sldId id="390" r:id="rId233"/>
    <p:sldId id="1029" r:id="rId234"/>
    <p:sldId id="1031" r:id="rId235"/>
    <p:sldId id="1030" r:id="rId236"/>
    <p:sldId id="1057" r:id="rId237"/>
    <p:sldId id="1032" r:id="rId238"/>
    <p:sldId id="959" r:id="rId239"/>
    <p:sldId id="916" r:id="rId240"/>
    <p:sldId id="960" r:id="rId241"/>
    <p:sldId id="911" r:id="rId242"/>
    <p:sldId id="912" r:id="rId243"/>
    <p:sldId id="961" r:id="rId244"/>
    <p:sldId id="529" r:id="rId245"/>
    <p:sldId id="422" r:id="rId246"/>
    <p:sldId id="423" r:id="rId247"/>
    <p:sldId id="424" r:id="rId248"/>
    <p:sldId id="425" r:id="rId249"/>
    <p:sldId id="426" r:id="rId250"/>
    <p:sldId id="427" r:id="rId251"/>
    <p:sldId id="428" r:id="rId252"/>
    <p:sldId id="863" r:id="rId253"/>
    <p:sldId id="429" r:id="rId254"/>
    <p:sldId id="733" r:id="rId255"/>
    <p:sldId id="734" r:id="rId256"/>
    <p:sldId id="735" r:id="rId257"/>
    <p:sldId id="736" r:id="rId258"/>
    <p:sldId id="737" r:id="rId259"/>
    <p:sldId id="738" r:id="rId260"/>
    <p:sldId id="739" r:id="rId261"/>
    <p:sldId id="740" r:id="rId262"/>
    <p:sldId id="741" r:id="rId263"/>
    <p:sldId id="742" r:id="rId264"/>
    <p:sldId id="743" r:id="rId265"/>
    <p:sldId id="744" r:id="rId266"/>
    <p:sldId id="745" r:id="rId267"/>
    <p:sldId id="746" r:id="rId268"/>
    <p:sldId id="747" r:id="rId269"/>
    <p:sldId id="748" r:id="rId270"/>
    <p:sldId id="749" r:id="rId271"/>
    <p:sldId id="750" r:id="rId272"/>
    <p:sldId id="751" r:id="rId273"/>
    <p:sldId id="752" r:id="rId274"/>
    <p:sldId id="754" r:id="rId275"/>
    <p:sldId id="861" r:id="rId276"/>
    <p:sldId id="755" r:id="rId277"/>
    <p:sldId id="756" r:id="rId278"/>
    <p:sldId id="757" r:id="rId279"/>
    <p:sldId id="758" r:id="rId280"/>
    <p:sldId id="862" r:id="rId281"/>
    <p:sldId id="962" r:id="rId282"/>
    <p:sldId id="528" r:id="rId283"/>
    <p:sldId id="430" r:id="rId284"/>
    <p:sldId id="431" r:id="rId285"/>
    <p:sldId id="432" r:id="rId286"/>
    <p:sldId id="433" r:id="rId287"/>
    <p:sldId id="434" r:id="rId288"/>
    <p:sldId id="435" r:id="rId289"/>
    <p:sldId id="436" r:id="rId290"/>
    <p:sldId id="437" r:id="rId291"/>
    <p:sldId id="438" r:id="rId292"/>
    <p:sldId id="439" r:id="rId293"/>
    <p:sldId id="440" r:id="rId294"/>
    <p:sldId id="441" r:id="rId295"/>
    <p:sldId id="442" r:id="rId296"/>
    <p:sldId id="443" r:id="rId297"/>
    <p:sldId id="444" r:id="rId298"/>
    <p:sldId id="445" r:id="rId299"/>
    <p:sldId id="446" r:id="rId300"/>
    <p:sldId id="447" r:id="rId301"/>
    <p:sldId id="448" r:id="rId302"/>
    <p:sldId id="403" r:id="rId303"/>
    <p:sldId id="945" r:id="rId304"/>
    <p:sldId id="401" r:id="rId305"/>
    <p:sldId id="402" r:id="rId306"/>
    <p:sldId id="404" r:id="rId307"/>
    <p:sldId id="405" r:id="rId308"/>
    <p:sldId id="406" r:id="rId309"/>
    <p:sldId id="407" r:id="rId310"/>
    <p:sldId id="408" r:id="rId311"/>
    <p:sldId id="409" r:id="rId312"/>
    <p:sldId id="410" r:id="rId313"/>
    <p:sldId id="411" r:id="rId314"/>
    <p:sldId id="412" r:id="rId315"/>
    <p:sldId id="413" r:id="rId316"/>
    <p:sldId id="414" r:id="rId317"/>
    <p:sldId id="416" r:id="rId318"/>
    <p:sldId id="417" r:id="rId319"/>
    <p:sldId id="759" r:id="rId320"/>
    <p:sldId id="418" r:id="rId321"/>
    <p:sldId id="419" r:id="rId322"/>
    <p:sldId id="420" r:id="rId323"/>
    <p:sldId id="1063" r:id="rId324"/>
    <p:sldId id="1064" r:id="rId325"/>
    <p:sldId id="421" r:id="rId326"/>
    <p:sldId id="763" r:id="rId327"/>
    <p:sldId id="764" r:id="rId328"/>
    <p:sldId id="824" r:id="rId329"/>
    <p:sldId id="825" r:id="rId330"/>
    <p:sldId id="826" r:id="rId331"/>
    <p:sldId id="827" r:id="rId332"/>
    <p:sldId id="828" r:id="rId333"/>
    <p:sldId id="829" r:id="rId334"/>
    <p:sldId id="830" r:id="rId335"/>
    <p:sldId id="832" r:id="rId336"/>
    <p:sldId id="833" r:id="rId337"/>
    <p:sldId id="831" r:id="rId338"/>
    <p:sldId id="1027" r:id="rId339"/>
    <p:sldId id="834" r:id="rId340"/>
    <p:sldId id="835" r:id="rId341"/>
    <p:sldId id="836" r:id="rId342"/>
    <p:sldId id="837" r:id="rId343"/>
    <p:sldId id="964" r:id="rId344"/>
    <p:sldId id="450" r:id="rId345"/>
    <p:sldId id="451" r:id="rId346"/>
    <p:sldId id="452" r:id="rId347"/>
    <p:sldId id="453" r:id="rId348"/>
    <p:sldId id="454" r:id="rId349"/>
    <p:sldId id="455" r:id="rId350"/>
    <p:sldId id="456" r:id="rId351"/>
    <p:sldId id="949" r:id="rId352"/>
    <p:sldId id="950" r:id="rId353"/>
    <p:sldId id="951" r:id="rId354"/>
    <p:sldId id="457" r:id="rId355"/>
    <p:sldId id="458" r:id="rId356"/>
    <p:sldId id="459" r:id="rId357"/>
    <p:sldId id="460" r:id="rId358"/>
    <p:sldId id="461" r:id="rId359"/>
    <p:sldId id="838" r:id="rId360"/>
    <p:sldId id="965" r:id="rId361"/>
    <p:sldId id="839" r:id="rId362"/>
    <p:sldId id="840" r:id="rId363"/>
    <p:sldId id="841" r:id="rId364"/>
    <p:sldId id="1065" r:id="rId365"/>
    <p:sldId id="1066" r:id="rId366"/>
    <p:sldId id="463" r:id="rId367"/>
    <p:sldId id="462" r:id="rId368"/>
    <p:sldId id="464" r:id="rId369"/>
    <p:sldId id="465" r:id="rId370"/>
    <p:sldId id="466" r:id="rId371"/>
    <p:sldId id="467" r:id="rId372"/>
    <p:sldId id="468" r:id="rId373"/>
    <p:sldId id="469" r:id="rId374"/>
    <p:sldId id="470" r:id="rId375"/>
    <p:sldId id="471" r:id="rId376"/>
    <p:sldId id="472" r:id="rId377"/>
    <p:sldId id="473" r:id="rId378"/>
    <p:sldId id="474" r:id="rId379"/>
    <p:sldId id="475" r:id="rId380"/>
    <p:sldId id="477" r:id="rId381"/>
    <p:sldId id="476" r:id="rId382"/>
    <p:sldId id="669" r:id="rId383"/>
    <p:sldId id="478" r:id="rId384"/>
    <p:sldId id="480" r:id="rId385"/>
    <p:sldId id="670" r:id="rId386"/>
    <p:sldId id="672" r:id="rId387"/>
    <p:sldId id="481" r:id="rId388"/>
    <p:sldId id="671" r:id="rId389"/>
    <p:sldId id="482" r:id="rId390"/>
    <p:sldId id="673" r:id="rId391"/>
    <p:sldId id="483" r:id="rId392"/>
    <p:sldId id="1044" r:id="rId393"/>
    <p:sldId id="1050" r:id="rId394"/>
    <p:sldId id="1045" r:id="rId395"/>
    <p:sldId id="1046" r:id="rId396"/>
    <p:sldId id="1047" r:id="rId397"/>
    <p:sldId id="1048" r:id="rId398"/>
    <p:sldId id="503" r:id="rId399"/>
    <p:sldId id="484" r:id="rId400"/>
    <p:sldId id="485" r:id="rId401"/>
    <p:sldId id="486" r:id="rId402"/>
    <p:sldId id="487" r:id="rId403"/>
    <p:sldId id="488" r:id="rId404"/>
    <p:sldId id="489" r:id="rId405"/>
    <p:sldId id="490" r:id="rId406"/>
    <p:sldId id="491" r:id="rId407"/>
    <p:sldId id="492" r:id="rId408"/>
    <p:sldId id="674" r:id="rId409"/>
    <p:sldId id="493" r:id="rId410"/>
    <p:sldId id="494" r:id="rId411"/>
    <p:sldId id="495" r:id="rId412"/>
    <p:sldId id="1068" r:id="rId413"/>
    <p:sldId id="1069" r:id="rId414"/>
    <p:sldId id="496" r:id="rId415"/>
    <p:sldId id="497" r:id="rId416"/>
    <p:sldId id="498" r:id="rId417"/>
    <p:sldId id="499" r:id="rId418"/>
    <p:sldId id="500" r:id="rId419"/>
    <p:sldId id="501" r:id="rId420"/>
    <p:sldId id="502" r:id="rId421"/>
    <p:sldId id="504" r:id="rId422"/>
    <p:sldId id="505" r:id="rId423"/>
    <p:sldId id="506" r:id="rId424"/>
    <p:sldId id="507" r:id="rId425"/>
    <p:sldId id="508" r:id="rId426"/>
    <p:sldId id="509" r:id="rId427"/>
    <p:sldId id="510" r:id="rId428"/>
    <p:sldId id="511" r:id="rId429"/>
    <p:sldId id="512" r:id="rId430"/>
    <p:sldId id="675" r:id="rId431"/>
    <p:sldId id="513" r:id="rId432"/>
    <p:sldId id="514" r:id="rId433"/>
    <p:sldId id="515" r:id="rId434"/>
    <p:sldId id="516" r:id="rId435"/>
    <p:sldId id="518" r:id="rId436"/>
    <p:sldId id="517" r:id="rId437"/>
    <p:sldId id="519" r:id="rId438"/>
    <p:sldId id="520" r:id="rId439"/>
    <p:sldId id="521" r:id="rId440"/>
    <p:sldId id="522" r:id="rId441"/>
    <p:sldId id="536" r:id="rId442"/>
    <p:sldId id="537" r:id="rId443"/>
    <p:sldId id="538" r:id="rId444"/>
    <p:sldId id="676" r:id="rId445"/>
    <p:sldId id="539" r:id="rId446"/>
    <p:sldId id="540" r:id="rId447"/>
    <p:sldId id="541" r:id="rId448"/>
    <p:sldId id="542" r:id="rId449"/>
    <p:sldId id="543" r:id="rId450"/>
    <p:sldId id="544" r:id="rId451"/>
    <p:sldId id="545" r:id="rId452"/>
    <p:sldId id="546" r:id="rId453"/>
    <p:sldId id="547" r:id="rId454"/>
    <p:sldId id="548" r:id="rId455"/>
    <p:sldId id="549" r:id="rId456"/>
    <p:sldId id="677" r:id="rId457"/>
    <p:sldId id="550" r:id="rId458"/>
    <p:sldId id="551" r:id="rId459"/>
    <p:sldId id="1034" r:id="rId460"/>
    <p:sldId id="552" r:id="rId461"/>
    <p:sldId id="553" r:id="rId462"/>
    <p:sldId id="554" r:id="rId463"/>
    <p:sldId id="555" r:id="rId464"/>
    <p:sldId id="556" r:id="rId465"/>
    <p:sldId id="557" r:id="rId466"/>
    <p:sldId id="558" r:id="rId467"/>
    <p:sldId id="678" r:id="rId468"/>
    <p:sldId id="559" r:id="rId469"/>
    <p:sldId id="560" r:id="rId470"/>
    <p:sldId id="561" r:id="rId471"/>
    <p:sldId id="562" r:id="rId472"/>
    <p:sldId id="679" r:id="rId473"/>
    <p:sldId id="563" r:id="rId474"/>
    <p:sldId id="680" r:id="rId475"/>
    <p:sldId id="564" r:id="rId476"/>
    <p:sldId id="565" r:id="rId477"/>
    <p:sldId id="566" r:id="rId478"/>
    <p:sldId id="681" r:id="rId479"/>
    <p:sldId id="567" r:id="rId480"/>
    <p:sldId id="568" r:id="rId481"/>
    <p:sldId id="569" r:id="rId482"/>
    <p:sldId id="570" r:id="rId483"/>
    <p:sldId id="571" r:id="rId484"/>
    <p:sldId id="572" r:id="rId485"/>
    <p:sldId id="573" r:id="rId486"/>
    <p:sldId id="923" r:id="rId487"/>
    <p:sldId id="924" r:id="rId488"/>
    <p:sldId id="925" r:id="rId489"/>
    <p:sldId id="926" r:id="rId490"/>
    <p:sldId id="927" r:id="rId491"/>
    <p:sldId id="928" r:id="rId492"/>
    <p:sldId id="929" r:id="rId493"/>
    <p:sldId id="930" r:id="rId494"/>
    <p:sldId id="574" r:id="rId495"/>
    <p:sldId id="575" r:id="rId496"/>
    <p:sldId id="576" r:id="rId497"/>
    <p:sldId id="577" r:id="rId498"/>
    <p:sldId id="578" r:id="rId499"/>
    <p:sldId id="579" r:id="rId500"/>
    <p:sldId id="580" r:id="rId501"/>
    <p:sldId id="581" r:id="rId502"/>
    <p:sldId id="582" r:id="rId503"/>
    <p:sldId id="583" r:id="rId504"/>
    <p:sldId id="584" r:id="rId505"/>
    <p:sldId id="585" r:id="rId506"/>
    <p:sldId id="938" r:id="rId507"/>
    <p:sldId id="931" r:id="rId508"/>
    <p:sldId id="932" r:id="rId509"/>
    <p:sldId id="933" r:id="rId510"/>
    <p:sldId id="934" r:id="rId511"/>
    <p:sldId id="849" r:id="rId512"/>
    <p:sldId id="937" r:id="rId513"/>
    <p:sldId id="936" r:id="rId514"/>
    <p:sldId id="587" r:id="rId515"/>
    <p:sldId id="586" r:id="rId516"/>
    <p:sldId id="588" r:id="rId517"/>
    <p:sldId id="589" r:id="rId518"/>
    <p:sldId id="590" r:id="rId519"/>
    <p:sldId id="591" r:id="rId520"/>
    <p:sldId id="682" r:id="rId521"/>
    <p:sldId id="592" r:id="rId522"/>
    <p:sldId id="684" r:id="rId523"/>
    <p:sldId id="683" r:id="rId524"/>
    <p:sldId id="593" r:id="rId525"/>
    <p:sldId id="594" r:id="rId526"/>
    <p:sldId id="595" r:id="rId527"/>
    <p:sldId id="596" r:id="rId528"/>
    <p:sldId id="597" r:id="rId529"/>
    <p:sldId id="685" r:id="rId530"/>
    <p:sldId id="598" r:id="rId531"/>
    <p:sldId id="599" r:id="rId532"/>
    <p:sldId id="686" r:id="rId533"/>
    <p:sldId id="600" r:id="rId534"/>
    <p:sldId id="601" r:id="rId535"/>
    <p:sldId id="602" r:id="rId536"/>
    <p:sldId id="603" r:id="rId537"/>
    <p:sldId id="604" r:id="rId538"/>
    <p:sldId id="687" r:id="rId539"/>
    <p:sldId id="605" r:id="rId540"/>
    <p:sldId id="606" r:id="rId541"/>
    <p:sldId id="607" r:id="rId542"/>
    <p:sldId id="608" r:id="rId543"/>
    <p:sldId id="609" r:id="rId544"/>
    <p:sldId id="610" r:id="rId545"/>
    <p:sldId id="611" r:id="rId546"/>
    <p:sldId id="612" r:id="rId547"/>
    <p:sldId id="613" r:id="rId548"/>
    <p:sldId id="614" r:id="rId549"/>
    <p:sldId id="615" r:id="rId550"/>
    <p:sldId id="616" r:id="rId551"/>
    <p:sldId id="617" r:id="rId552"/>
    <p:sldId id="688" r:id="rId553"/>
    <p:sldId id="618" r:id="rId554"/>
    <p:sldId id="689" r:id="rId555"/>
    <p:sldId id="619" r:id="rId556"/>
    <p:sldId id="620" r:id="rId557"/>
    <p:sldId id="621" r:id="rId558"/>
    <p:sldId id="622" r:id="rId559"/>
    <p:sldId id="623" r:id="rId560"/>
    <p:sldId id="690" r:id="rId561"/>
    <p:sldId id="624" r:id="rId562"/>
    <p:sldId id="625" r:id="rId563"/>
    <p:sldId id="626" r:id="rId564"/>
    <p:sldId id="627" r:id="rId565"/>
    <p:sldId id="628" r:id="rId566"/>
    <p:sldId id="629" r:id="rId567"/>
    <p:sldId id="630" r:id="rId568"/>
    <p:sldId id="631" r:id="rId569"/>
    <p:sldId id="632" r:id="rId570"/>
    <p:sldId id="633" r:id="rId571"/>
    <p:sldId id="634" r:id="rId572"/>
    <p:sldId id="635" r:id="rId573"/>
    <p:sldId id="636" r:id="rId574"/>
    <p:sldId id="637" r:id="rId575"/>
    <p:sldId id="638" r:id="rId576"/>
    <p:sldId id="639" r:id="rId577"/>
    <p:sldId id="640" r:id="rId578"/>
    <p:sldId id="641" r:id="rId579"/>
    <p:sldId id="691" r:id="rId580"/>
    <p:sldId id="642" r:id="rId581"/>
    <p:sldId id="643" r:id="rId582"/>
    <p:sldId id="644" r:id="rId583"/>
    <p:sldId id="645" r:id="rId584"/>
    <p:sldId id="692" r:id="rId585"/>
    <p:sldId id="646" r:id="rId586"/>
    <p:sldId id="647" r:id="rId587"/>
    <p:sldId id="969" r:id="rId588"/>
    <p:sldId id="970" r:id="rId589"/>
    <p:sldId id="968" r:id="rId590"/>
    <p:sldId id="971" r:id="rId591"/>
    <p:sldId id="972" r:id="rId592"/>
    <p:sldId id="973" r:id="rId593"/>
    <p:sldId id="974" r:id="rId594"/>
    <p:sldId id="975" r:id="rId595"/>
    <p:sldId id="976" r:id="rId596"/>
    <p:sldId id="978" r:id="rId597"/>
    <p:sldId id="979" r:id="rId598"/>
    <p:sldId id="648" r:id="rId599"/>
    <p:sldId id="844" r:id="rId600"/>
    <p:sldId id="1058" r:id="rId601"/>
    <p:sldId id="649" r:id="rId602"/>
    <p:sldId id="650" r:id="rId603"/>
    <p:sldId id="651" r:id="rId604"/>
    <p:sldId id="652" r:id="rId605"/>
    <p:sldId id="653" r:id="rId606"/>
    <p:sldId id="654" r:id="rId607"/>
    <p:sldId id="693" r:id="rId608"/>
    <p:sldId id="655" r:id="rId609"/>
    <p:sldId id="656" r:id="rId610"/>
    <p:sldId id="657" r:id="rId611"/>
    <p:sldId id="658" r:id="rId612"/>
    <p:sldId id="659" r:id="rId613"/>
    <p:sldId id="660" r:id="rId614"/>
    <p:sldId id="661" r:id="rId615"/>
    <p:sldId id="1070" r:id="rId616"/>
    <p:sldId id="1072" r:id="rId617"/>
    <p:sldId id="1073" r:id="rId618"/>
    <p:sldId id="1075" r:id="rId619"/>
    <p:sldId id="1074" r:id="rId620"/>
    <p:sldId id="1076" r:id="rId621"/>
    <p:sldId id="1077" r:id="rId622"/>
    <p:sldId id="1078" r:id="rId623"/>
    <p:sldId id="1079" r:id="rId624"/>
    <p:sldId id="1080" r:id="rId625"/>
    <p:sldId id="1081" r:id="rId626"/>
    <p:sldId id="1082" r:id="rId627"/>
    <p:sldId id="1083" r:id="rId628"/>
    <p:sldId id="1084" r:id="rId629"/>
    <p:sldId id="1085" r:id="rId630"/>
    <p:sldId id="1086" r:id="rId631"/>
    <p:sldId id="1087" r:id="rId632"/>
    <p:sldId id="1088" r:id="rId633"/>
    <p:sldId id="1091" r:id="rId634"/>
    <p:sldId id="1071" r:id="rId635"/>
    <p:sldId id="1092" r:id="rId636"/>
    <p:sldId id="1093" r:id="rId637"/>
    <p:sldId id="1094" r:id="rId638"/>
    <p:sldId id="1096" r:id="rId639"/>
    <p:sldId id="1095" r:id="rId640"/>
    <p:sldId id="1097" r:id="rId641"/>
    <p:sldId id="1098" r:id="rId642"/>
    <p:sldId id="1099" r:id="rId643"/>
    <p:sldId id="1100" r:id="rId644"/>
    <p:sldId id="1102" r:id="rId645"/>
    <p:sldId id="1101" r:id="rId646"/>
    <p:sldId id="1103" r:id="rId647"/>
    <p:sldId id="1104" r:id="rId648"/>
    <p:sldId id="1106" r:id="rId649"/>
    <p:sldId id="1105" r:id="rId650"/>
    <p:sldId id="1107" r:id="rId651"/>
    <p:sldId id="1108" r:id="rId652"/>
    <p:sldId id="1109" r:id="rId653"/>
    <p:sldId id="1110" r:id="rId654"/>
    <p:sldId id="1129" r:id="rId655"/>
    <p:sldId id="1111" r:id="rId656"/>
    <p:sldId id="1112" r:id="rId657"/>
    <p:sldId id="1113" r:id="rId658"/>
    <p:sldId id="1114" r:id="rId659"/>
    <p:sldId id="1115" r:id="rId660"/>
    <p:sldId id="1116" r:id="rId661"/>
    <p:sldId id="1117" r:id="rId662"/>
    <p:sldId id="1118" r:id="rId663"/>
    <p:sldId id="1119" r:id="rId664"/>
    <p:sldId id="1120" r:id="rId665"/>
    <p:sldId id="1121" r:id="rId666"/>
    <p:sldId id="1122" r:id="rId667"/>
    <p:sldId id="1123" r:id="rId668"/>
    <p:sldId id="1130" r:id="rId669"/>
    <p:sldId id="1124" r:id="rId670"/>
    <p:sldId id="1126" r:id="rId671"/>
    <p:sldId id="1125" r:id="rId672"/>
    <p:sldId id="1131" r:id="rId673"/>
    <p:sldId id="1128" r:id="rId674"/>
    <p:sldId id="662" r:id="rId675"/>
    <p:sldId id="998" r:id="rId676"/>
    <p:sldId id="999" r:id="rId677"/>
    <p:sldId id="663" r:id="rId678"/>
    <p:sldId id="984" r:id="rId679"/>
    <p:sldId id="985" r:id="rId680"/>
    <p:sldId id="986" r:id="rId681"/>
    <p:sldId id="987" r:id="rId682"/>
    <p:sldId id="988" r:id="rId683"/>
    <p:sldId id="989" r:id="rId684"/>
    <p:sldId id="694" r:id="rId685"/>
    <p:sldId id="695" r:id="rId686"/>
    <p:sldId id="696" r:id="rId687"/>
    <p:sldId id="697" r:id="rId688"/>
    <p:sldId id="698" r:id="rId689"/>
    <p:sldId id="699" r:id="rId690"/>
    <p:sldId id="700" r:id="rId691"/>
    <p:sldId id="701" r:id="rId692"/>
    <p:sldId id="702" r:id="rId693"/>
    <p:sldId id="1008" r:id="rId694"/>
    <p:sldId id="1007" r:id="rId695"/>
    <p:sldId id="1005" r:id="rId696"/>
    <p:sldId id="1006" r:id="rId697"/>
    <p:sldId id="1009" r:id="rId698"/>
    <p:sldId id="1139" r:id="rId699"/>
    <p:sldId id="1132" r:id="rId700"/>
    <p:sldId id="1133" r:id="rId701"/>
    <p:sldId id="1134" r:id="rId702"/>
    <p:sldId id="1135" r:id="rId703"/>
    <p:sldId id="1136" r:id="rId704"/>
    <p:sldId id="1137" r:id="rId705"/>
    <p:sldId id="1138" r:id="rId706"/>
    <p:sldId id="703" r:id="rId707"/>
    <p:sldId id="704" r:id="rId708"/>
    <p:sldId id="705" r:id="rId709"/>
    <p:sldId id="706" r:id="rId710"/>
    <p:sldId id="707" r:id="rId711"/>
    <p:sldId id="708" r:id="rId712"/>
    <p:sldId id="709" r:id="rId713"/>
    <p:sldId id="710" r:id="rId714"/>
    <p:sldId id="711" r:id="rId715"/>
    <p:sldId id="712" r:id="rId716"/>
    <p:sldId id="713" r:id="rId717"/>
    <p:sldId id="714" r:id="rId718"/>
    <p:sldId id="715" r:id="rId719"/>
    <p:sldId id="716" r:id="rId720"/>
    <p:sldId id="717" r:id="rId721"/>
    <p:sldId id="718" r:id="rId722"/>
    <p:sldId id="719" r:id="rId723"/>
    <p:sldId id="720" r:id="rId724"/>
    <p:sldId id="721" r:id="rId725"/>
    <p:sldId id="722" r:id="rId726"/>
    <p:sldId id="935" r:id="rId727"/>
    <p:sldId id="723" r:id="rId728"/>
    <p:sldId id="724" r:id="rId729"/>
    <p:sldId id="725" r:id="rId730"/>
    <p:sldId id="726" r:id="rId731"/>
    <p:sldId id="727" r:id="rId732"/>
    <p:sldId id="728" r:id="rId733"/>
    <p:sldId id="729" r:id="rId734"/>
    <p:sldId id="730" r:id="rId735"/>
    <p:sldId id="939" r:id="rId736"/>
    <p:sldId id="940" r:id="rId737"/>
    <p:sldId id="941" r:id="rId738"/>
    <p:sldId id="942" r:id="rId739"/>
    <p:sldId id="943" r:id="rId740"/>
    <p:sldId id="944" r:id="rId741"/>
    <p:sldId id="1012" r:id="rId742"/>
    <p:sldId id="761" r:id="rId743"/>
    <p:sldId id="762" r:id="rId744"/>
    <p:sldId id="902" r:id="rId745"/>
    <p:sldId id="1002" r:id="rId746"/>
    <p:sldId id="955" r:id="rId747"/>
    <p:sldId id="990" r:id="rId748"/>
    <p:sldId id="946" r:id="rId749"/>
    <p:sldId id="967" r:id="rId750"/>
    <p:sldId id="865" r:id="rId751"/>
    <p:sldId id="1001" r:id="rId752"/>
    <p:sldId id="1000" r:id="rId753"/>
    <p:sldId id="866" r:id="rId754"/>
    <p:sldId id="867" r:id="rId755"/>
    <p:sldId id="868" r:id="rId756"/>
    <p:sldId id="869" r:id="rId757"/>
    <p:sldId id="870" r:id="rId758"/>
    <p:sldId id="871" r:id="rId759"/>
    <p:sldId id="872" r:id="rId760"/>
    <p:sldId id="873" r:id="rId761"/>
    <p:sldId id="874" r:id="rId762"/>
    <p:sldId id="875" r:id="rId763"/>
    <p:sldId id="876" r:id="rId764"/>
    <p:sldId id="878" r:id="rId765"/>
    <p:sldId id="880" r:id="rId766"/>
    <p:sldId id="881" r:id="rId767"/>
    <p:sldId id="882" r:id="rId768"/>
    <p:sldId id="883" r:id="rId769"/>
    <p:sldId id="884" r:id="rId770"/>
    <p:sldId id="885" r:id="rId771"/>
    <p:sldId id="886" r:id="rId772"/>
    <p:sldId id="888" r:id="rId773"/>
    <p:sldId id="887" r:id="rId774"/>
    <p:sldId id="889" r:id="rId775"/>
    <p:sldId id="890" r:id="rId776"/>
    <p:sldId id="891" r:id="rId777"/>
    <p:sldId id="892" r:id="rId778"/>
    <p:sldId id="893" r:id="rId779"/>
    <p:sldId id="894" r:id="rId780"/>
    <p:sldId id="895" r:id="rId781"/>
    <p:sldId id="896" r:id="rId782"/>
    <p:sldId id="897" r:id="rId783"/>
    <p:sldId id="898" r:id="rId784"/>
    <p:sldId id="899" r:id="rId785"/>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437CC070-6C10-49AA-9FE3-6386AB5FA395}">
          <p14:sldIdLst/>
        </p14:section>
        <p14:section name="Default Section" id="{446D0059-68CE-4DD9-8B89-A6AACE7AE25E}">
          <p14:sldIdLst>
            <p14:sldId id="256"/>
            <p14:sldId id="1140"/>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312"/>
            <p14:sldId id="313"/>
          </p14:sldIdLst>
        </p14:section>
        <p14:section name="Useful Operators in python" id="{56C92FB1-E616-4DA5-9C01-E460B1826D6C}">
          <p14:sldIdLst>
            <p14:sldId id="793"/>
            <p14:sldId id="794"/>
            <p14:sldId id="523"/>
            <p14:sldId id="524"/>
            <p14:sldId id="525"/>
            <p14:sldId id="351"/>
            <p14:sldId id="352"/>
            <p14:sldId id="795"/>
            <p14:sldId id="853"/>
            <p14:sldId id="854"/>
            <p14:sldId id="796"/>
            <p14:sldId id="797"/>
            <p14:sldId id="798"/>
            <p14:sldId id="908"/>
            <p14:sldId id="905"/>
            <p14:sldId id="907"/>
            <p14:sldId id="79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316"/>
            <p14:sldId id="847"/>
            <p14:sldId id="317"/>
            <p14:sldId id="318"/>
            <p14:sldId id="534"/>
            <p14:sldId id="813"/>
            <p14:sldId id="319"/>
            <p14:sldId id="817"/>
            <p14:sldId id="818"/>
            <p14:sldId id="814"/>
            <p14:sldId id="852"/>
            <p14:sldId id="816"/>
            <p14:sldId id="996"/>
            <p14:sldId id="320"/>
            <p14:sldId id="321"/>
            <p14:sldId id="1060"/>
            <p14:sldId id="1062"/>
            <p14:sldId id="106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372"/>
            <p14:sldId id="917"/>
            <p14:sldId id="918"/>
            <p14:sldId id="919"/>
            <p14:sldId id="326"/>
            <p14:sldId id="327"/>
            <p14:sldId id="328"/>
            <p14:sldId id="920"/>
            <p14:sldId id="860"/>
            <p14:sldId id="329"/>
            <p14:sldId id="1067"/>
            <p14:sldId id="330"/>
            <p14:sldId id="331"/>
            <p14:sldId id="332"/>
            <p14:sldId id="333"/>
            <p14:sldId id="334"/>
          </p14:sldIdLst>
        </p14:section>
        <p14:section name="Les chaines de caractères" id="{2A23639F-1681-4770-BDDD-F53DD0041075}">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List comprehension" id="{56580F64-191D-4A03-80EF-5F70802DDAD0}">
          <p14:sldIdLst>
            <p14:sldId id="801"/>
            <p14:sldId id="800"/>
            <p14:sldId id="532"/>
            <p14:sldId id="362"/>
            <p14:sldId id="1033"/>
            <p14:sldId id="363"/>
            <p14:sldId id="365"/>
            <p14:sldId id="803"/>
            <p14:sldId id="804"/>
            <p14:sldId id="366"/>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376"/>
            <p14:sldId id="378"/>
            <p14:sldId id="379"/>
            <p14:sldId id="732"/>
            <p14:sldId id="380"/>
            <p14:sldId id="381"/>
            <p14:sldId id="382"/>
            <p14:sldId id="383"/>
            <p14:sldId id="856"/>
            <p14:sldId id="1059"/>
            <p14:sldId id="527"/>
            <p14:sldId id="530"/>
            <p14:sldId id="384"/>
          </p14:sldIdLst>
        </p14:section>
        <p14:section name="Generator Expressions" id="{8FA98750-42B4-4149-AFB2-BF7D051C358E}">
          <p14:sldIdLst>
            <p14:sldId id="956"/>
            <p14:sldId id="857"/>
          </p14:sldIdLst>
        </p14:section>
        <p14:section name="Unpacking operator" id="{8D90F68D-95E4-4B1F-A8E4-B5542F6BD4F1}">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386"/>
            <p14:sldId id="921"/>
            <p14:sldId id="900"/>
            <p14:sldId id="915"/>
            <p14:sldId id="901"/>
            <p14:sldId id="387"/>
            <p14:sldId id="388"/>
            <p14:sldId id="389"/>
            <p14:sldId id="848"/>
            <p14:sldId id="922"/>
            <p14:sldId id="909"/>
            <p14:sldId id="910"/>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ldId id="912"/>
            <p14:sldId id="961"/>
          </p14:sldIdLst>
        </p14:section>
        <p14:section name="Appréhendez les classes" id="{E175053A-F758-4251-AC67-FE357017584D}">
          <p14:sldIdLst/>
        </p14:section>
        <p14:section name="Définissez des propriétés" id="{0BF06018-B467-48F0-ABC1-2510FC7C36FF}">
          <p14:sldIdLst>
            <p14:sldId id="529"/>
            <p14:sldId id="422"/>
            <p14:sldId id="423"/>
            <p14:sldId id="424"/>
            <p14:sldId id="425"/>
            <p14:sldId id="426"/>
            <p14:sldId id="427"/>
            <p14:sldId id="428"/>
            <p14:sldId id="863"/>
            <p14:sldId id="429"/>
          </p14:sldIdLst>
        </p14:section>
        <p14:section name="Appliquez des méthodes spéciales" id="{9A1B3AD3-BF7A-410D-ABD6-3FACCBEBB7FA}">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63ADC925-1B92-49DA-8FF1-1647B182BB98}">
          <p14:sldIdLst>
            <p14:sldId id="862"/>
            <p14:sldId id="962"/>
          </p14:sldIdLst>
        </p14:section>
        <p14:section name="Appliquez 2 méthodes de tri" id="{972D2E2C-8CAE-42FC-B47D-9E1646A9A9B1}">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1063"/>
            <p14:sldId id="1064"/>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457"/>
            <p14:sldId id="458"/>
            <p14:sldId id="459"/>
            <p14:sldId id="460"/>
            <p14:sldId id="461"/>
          </p14:sldIdLst>
        </p14:section>
        <p14:section name="Section 30" id="{4138EFE4-36BC-448B-9B75-451D32E26B92}">
          <p14:sldIdLst>
            <p14:sldId id="838"/>
            <p14:sldId id="965"/>
            <p14:sldId id="839"/>
            <p14:sldId id="840"/>
            <p14:sldId id="841"/>
            <p14:sldId id="1065"/>
            <p14:sldId id="1066"/>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1068"/>
            <p14:sldId id="1069"/>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1034"/>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8"/>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ection>
        <p14:section name="Section 53" id="{30B324B0-EDA8-4A80-9D33-B1AF7736CFD1}">
          <p14:sldIdLst>
            <p14:sldId id="1070"/>
            <p14:sldId id="1072"/>
            <p14:sldId id="1073"/>
            <p14:sldId id="1075"/>
            <p14:sldId id="1074"/>
            <p14:sldId id="1076"/>
            <p14:sldId id="1077"/>
            <p14:sldId id="1078"/>
            <p14:sldId id="1079"/>
            <p14:sldId id="1080"/>
            <p14:sldId id="1081"/>
            <p14:sldId id="1082"/>
            <p14:sldId id="1083"/>
            <p14:sldId id="1084"/>
            <p14:sldId id="1085"/>
            <p14:sldId id="1086"/>
            <p14:sldId id="1087"/>
            <p14:sldId id="1088"/>
            <p14:sldId id="1091"/>
            <p14:sldId id="1071"/>
            <p14:sldId id="1092"/>
            <p14:sldId id="1093"/>
            <p14:sldId id="1094"/>
            <p14:sldId id="1096"/>
            <p14:sldId id="1095"/>
            <p14:sldId id="1097"/>
            <p14:sldId id="1098"/>
            <p14:sldId id="1099"/>
            <p14:sldId id="1100"/>
            <p14:sldId id="1102"/>
            <p14:sldId id="1101"/>
            <p14:sldId id="1103"/>
            <p14:sldId id="1104"/>
            <p14:sldId id="1106"/>
            <p14:sldId id="1105"/>
            <p14:sldId id="1107"/>
            <p14:sldId id="1108"/>
            <p14:sldId id="1109"/>
            <p14:sldId id="1110"/>
            <p14:sldId id="1129"/>
            <p14:sldId id="1111"/>
            <p14:sldId id="1112"/>
            <p14:sldId id="1113"/>
            <p14:sldId id="1114"/>
            <p14:sldId id="1115"/>
            <p14:sldId id="1116"/>
            <p14:sldId id="1117"/>
            <p14:sldId id="1118"/>
            <p14:sldId id="1119"/>
            <p14:sldId id="1120"/>
            <p14:sldId id="1121"/>
            <p14:sldId id="1122"/>
            <p14:sldId id="1123"/>
            <p14:sldId id="1130"/>
            <p14:sldId id="1124"/>
            <p14:sldId id="1126"/>
            <p14:sldId id="1125"/>
            <p14:sldId id="1131"/>
            <p14:sldId id="1128"/>
          </p14:sldIdLst>
        </p14:section>
        <p14:section name="PySide2" id="{1A20D69C-C872-49D7-9F5F-544FD15521A3}">
          <p14:sldIdLst>
            <p14:sldId id="662"/>
            <p14:sldId id="998"/>
            <p14:sldId id="999"/>
            <p14:sldId id="663"/>
            <p14:sldId id="984"/>
            <p14:sldId id="985"/>
            <p14:sldId id="986"/>
            <p14:sldId id="987"/>
            <p14:sldId id="988"/>
            <p14:sldId id="989"/>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Distribuer facilement nos programmes avec Pyinstaller" id="{5557729D-9C0D-45C9-B2F8-4405BA4F27DC}">
          <p14:sldIdLst>
            <p14:sldId id="1139"/>
            <p14:sldId id="1132"/>
            <p14:sldId id="1133"/>
            <p14:sldId id="1134"/>
            <p14:sldId id="1135"/>
            <p14:sldId id="1136"/>
            <p14:sldId id="1137"/>
            <p14:sldId id="1138"/>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3"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6FF"/>
    <a:srgbClr val="009999"/>
    <a:srgbClr val="EC8D24"/>
    <a:srgbClr val="C90796"/>
    <a:srgbClr val="8080CA"/>
    <a:srgbClr val="55519F"/>
    <a:srgbClr val="5058A0"/>
    <a:srgbClr val="AC0C77"/>
    <a:srgbClr val="902837"/>
    <a:srgbClr val="A711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48" autoAdjust="0"/>
    <p:restoredTop sz="94645" autoAdjust="0"/>
  </p:normalViewPr>
  <p:slideViewPr>
    <p:cSldViewPr snapToGrid="0">
      <p:cViewPr varScale="1">
        <p:scale>
          <a:sx n="119" d="100"/>
          <a:sy n="119" d="100"/>
        </p:scale>
        <p:origin x="96" y="30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791" Type="http://schemas.openxmlformats.org/officeDocument/2006/relationships/tableStyles" Target="tableStyles.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693" Type="http://schemas.openxmlformats.org/officeDocument/2006/relationships/slide" Target="slides/slide692.xml"/><Relationship Id="rId707" Type="http://schemas.openxmlformats.org/officeDocument/2006/relationships/slide" Target="slides/slide706.xml"/><Relationship Id="rId749" Type="http://schemas.openxmlformats.org/officeDocument/2006/relationships/slide" Target="slides/slide74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760" Type="http://schemas.openxmlformats.org/officeDocument/2006/relationships/slide" Target="slides/slide759.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718" Type="http://schemas.openxmlformats.org/officeDocument/2006/relationships/slide" Target="slides/slide71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771" Type="http://schemas.openxmlformats.org/officeDocument/2006/relationships/slide" Target="slides/slide770.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729" Type="http://schemas.openxmlformats.org/officeDocument/2006/relationships/slide" Target="slides/slide72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40" Type="http://schemas.openxmlformats.org/officeDocument/2006/relationships/slide" Target="slides/slide739.xml"/><Relationship Id="rId782" Type="http://schemas.openxmlformats.org/officeDocument/2006/relationships/slide" Target="slides/slide781.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slide" Target="slides/slide683.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51" Type="http://schemas.openxmlformats.org/officeDocument/2006/relationships/slide" Target="slides/slide75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720" Type="http://schemas.openxmlformats.org/officeDocument/2006/relationships/slide" Target="slides/slide719.xml"/><Relationship Id="rId762" Type="http://schemas.openxmlformats.org/officeDocument/2006/relationships/slide" Target="slides/slide761.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731" Type="http://schemas.openxmlformats.org/officeDocument/2006/relationships/slide" Target="slides/slide730.xml"/><Relationship Id="rId773" Type="http://schemas.openxmlformats.org/officeDocument/2006/relationships/slide" Target="slides/slide772.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742" Type="http://schemas.openxmlformats.org/officeDocument/2006/relationships/slide" Target="slides/slide74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784" Type="http://schemas.openxmlformats.org/officeDocument/2006/relationships/slide" Target="slides/slide783.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53" Type="http://schemas.openxmlformats.org/officeDocument/2006/relationships/slide" Target="slides/slide752.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775" Type="http://schemas.openxmlformats.org/officeDocument/2006/relationships/slide" Target="slides/slide774.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786" Type="http://schemas.openxmlformats.org/officeDocument/2006/relationships/notesMaster" Target="notesMasters/notesMaster1.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slide" Target="slides/slide754.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766" Type="http://schemas.openxmlformats.org/officeDocument/2006/relationships/slide" Target="slides/slide765.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77" Type="http://schemas.openxmlformats.org/officeDocument/2006/relationships/slide" Target="slides/slide776.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presProps" Target="presProps.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768" Type="http://schemas.openxmlformats.org/officeDocument/2006/relationships/slide" Target="slides/slide767.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779" Type="http://schemas.openxmlformats.org/officeDocument/2006/relationships/slide" Target="slides/slide778.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790" Type="http://schemas.openxmlformats.org/officeDocument/2006/relationships/theme" Target="theme/theme1.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commentAuthors" Target="commentAuthors.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viewProps" Target="viewProps.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05/05/2021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212</a:t>
            </a:fld>
            <a:endParaRPr lang="fr-FR" dirty="0"/>
          </a:p>
        </p:txBody>
      </p:sp>
    </p:spTree>
    <p:extLst>
      <p:ext uri="{BB962C8B-B14F-4D97-AF65-F5344CB8AC3E}">
        <p14:creationId xmlns:p14="http://schemas.microsoft.com/office/powerpoint/2010/main" val="4262501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595</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596</a:t>
            </a:fld>
            <a:endParaRPr lang="fr-FR" dirty="0"/>
          </a:p>
        </p:txBody>
      </p:sp>
    </p:spTree>
    <p:extLst>
      <p:ext uri="{BB962C8B-B14F-4D97-AF65-F5344CB8AC3E}">
        <p14:creationId xmlns:p14="http://schemas.microsoft.com/office/powerpoint/2010/main" val="844757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597</a:t>
            </a:fld>
            <a:endParaRPr lang="fr-FR" dirty="0"/>
          </a:p>
        </p:txBody>
      </p:sp>
    </p:spTree>
    <p:extLst>
      <p:ext uri="{BB962C8B-B14F-4D97-AF65-F5344CB8AC3E}">
        <p14:creationId xmlns:p14="http://schemas.microsoft.com/office/powerpoint/2010/main" val="307511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05/05/2021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05/05/2021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05/05/2021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05/05/2021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05/05/2021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05/05/2021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05/05/2021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05/05/2021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05/05/2021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05/05/2021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05/05/2021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05/05/2021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slide" Target="slide219.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slide" Target="slide210.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684.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image" Target="../media/image62.png"/><Relationship Id="rId68" Type="http://schemas.openxmlformats.org/officeDocument/2006/relationships/slide" Target="slide73.xml"/><Relationship Id="rId84" Type="http://schemas.openxmlformats.org/officeDocument/2006/relationships/slide" Target="slide219.xml"/><Relationship Id="rId89" Type="http://schemas.openxmlformats.org/officeDocument/2006/relationships/slide" Target="slide244.xml"/><Relationship Id="rId112" Type="http://schemas.openxmlformats.org/officeDocument/2006/relationships/slide" Target="slide570.xml"/><Relationship Id="rId16" Type="http://schemas.openxmlformats.org/officeDocument/2006/relationships/image" Target="../media/image15.png"/><Relationship Id="rId107" Type="http://schemas.openxmlformats.org/officeDocument/2006/relationships/slide" Target="slide506.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130.xml"/><Relationship Id="rId79" Type="http://schemas.openxmlformats.org/officeDocument/2006/relationships/slide" Target="slide183.xml"/><Relationship Id="rId102" Type="http://schemas.openxmlformats.org/officeDocument/2006/relationships/slide" Target="slide435.xml"/><Relationship Id="rId123" Type="http://schemas.openxmlformats.org/officeDocument/2006/relationships/slide" Target="slide744.xml"/><Relationship Id="rId5" Type="http://schemas.openxmlformats.org/officeDocument/2006/relationships/image" Target="../media/image4.png"/><Relationship Id="rId61" Type="http://schemas.openxmlformats.org/officeDocument/2006/relationships/image" Target="../media/image60.png"/><Relationship Id="rId82" Type="http://schemas.openxmlformats.org/officeDocument/2006/relationships/slide" Target="slide215.xml"/><Relationship Id="rId90" Type="http://schemas.openxmlformats.org/officeDocument/2006/relationships/slide" Target="slide254.xml"/><Relationship Id="rId95" Type="http://schemas.openxmlformats.org/officeDocument/2006/relationships/slide" Target="slide343.xml"/><Relationship Id="rId1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slide" Target="slide1.xml"/><Relationship Id="rId69" Type="http://schemas.openxmlformats.org/officeDocument/2006/relationships/slide" Target="slide81.xml"/><Relationship Id="rId77" Type="http://schemas.openxmlformats.org/officeDocument/2006/relationships/slide" Target="slide155.xml"/><Relationship Id="rId100" Type="http://schemas.openxmlformats.org/officeDocument/2006/relationships/slide" Target="slide398.xml"/><Relationship Id="rId105" Type="http://schemas.openxmlformats.org/officeDocument/2006/relationships/slide" Target="slide486.xml"/><Relationship Id="rId113" Type="http://schemas.openxmlformats.org/officeDocument/2006/relationships/slide" Target="slide587.xml"/><Relationship Id="rId118" Type="http://schemas.openxmlformats.org/officeDocument/2006/relationships/slide" Target="slide693.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slide" Target="slide105.xml"/><Relationship Id="rId80" Type="http://schemas.openxmlformats.org/officeDocument/2006/relationships/slide" Target="slide193.xml"/><Relationship Id="rId85" Type="http://schemas.openxmlformats.org/officeDocument/2006/relationships/slide" Target="slide233.xml"/><Relationship Id="rId93" Type="http://schemas.openxmlformats.org/officeDocument/2006/relationships/slide" Target="slide302.xml"/><Relationship Id="rId98" Type="http://schemas.openxmlformats.org/officeDocument/2006/relationships/slide" Target="slide380.xml"/><Relationship Id="rId121" Type="http://schemas.openxmlformats.org/officeDocument/2006/relationships/slide" Target="slide727.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slide" Target="slide46.xml"/><Relationship Id="rId103" Type="http://schemas.openxmlformats.org/officeDocument/2006/relationships/slide" Target="slide448.xml"/><Relationship Id="rId108" Type="http://schemas.openxmlformats.org/officeDocument/2006/relationships/slide" Target="slide512.xml"/><Relationship Id="rId116" Type="http://schemas.openxmlformats.org/officeDocument/2006/relationships/slide" Target="slide674.xml"/><Relationship Id="rId124" Type="http://schemas.openxmlformats.org/officeDocument/2006/relationships/slide" Target="slide746.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image" Target="../media/image61.png"/><Relationship Id="rId70" Type="http://schemas.openxmlformats.org/officeDocument/2006/relationships/slide" Target="slide83.xml"/><Relationship Id="rId75" Type="http://schemas.openxmlformats.org/officeDocument/2006/relationships/slide" Target="slide133.xml"/><Relationship Id="rId83" Type="http://schemas.openxmlformats.org/officeDocument/2006/relationships/slide" Target="slide217.xml"/><Relationship Id="rId88" Type="http://schemas.openxmlformats.org/officeDocument/2006/relationships/slide" Target="slide242.xml"/><Relationship Id="rId91" Type="http://schemas.openxmlformats.org/officeDocument/2006/relationships/slide" Target="slide280.xml"/><Relationship Id="rId96" Type="http://schemas.openxmlformats.org/officeDocument/2006/relationships/slide" Target="slide359.xml"/><Relationship Id="rId111" Type="http://schemas.openxmlformats.org/officeDocument/2006/relationships/slide" Target="slide547.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494.xml"/><Relationship Id="rId114" Type="http://schemas.openxmlformats.org/officeDocument/2006/relationships/slide" Target="slide598.xml"/><Relationship Id="rId119" Type="http://schemas.openxmlformats.org/officeDocument/2006/relationships/slide" Target="slide698.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slide" Target="slide3.xml"/><Relationship Id="rId73" Type="http://schemas.openxmlformats.org/officeDocument/2006/relationships/slide" Target="slide108.xml"/><Relationship Id="rId78" Type="http://schemas.openxmlformats.org/officeDocument/2006/relationships/slide" Target="slide162.xml"/><Relationship Id="rId81" Type="http://schemas.openxmlformats.org/officeDocument/2006/relationships/slide" Target="slide197.xml"/><Relationship Id="rId86" Type="http://schemas.openxmlformats.org/officeDocument/2006/relationships/slide" Target="slide238.xml"/><Relationship Id="rId94" Type="http://schemas.openxmlformats.org/officeDocument/2006/relationships/slide" Target="slide326.xml"/><Relationship Id="rId99" Type="http://schemas.openxmlformats.org/officeDocument/2006/relationships/slide" Target="slide392.xml"/><Relationship Id="rId101" Type="http://schemas.openxmlformats.org/officeDocument/2006/relationships/slide" Target="slide419.xml"/><Relationship Id="rId122" Type="http://schemas.openxmlformats.org/officeDocument/2006/relationships/slide" Target="slide735.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514.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139.xml"/><Relationship Id="rId97" Type="http://schemas.openxmlformats.org/officeDocument/2006/relationships/slide" Target="slide366.xml"/><Relationship Id="rId104" Type="http://schemas.openxmlformats.org/officeDocument/2006/relationships/slide" Target="slide461.xml"/><Relationship Id="rId120" Type="http://schemas.openxmlformats.org/officeDocument/2006/relationships/slide" Target="slide706.xml"/><Relationship Id="rId125" Type="http://schemas.openxmlformats.org/officeDocument/2006/relationships/slide" Target="slide749.xml"/><Relationship Id="rId7" Type="http://schemas.openxmlformats.org/officeDocument/2006/relationships/image" Target="../media/image6.png"/><Relationship Id="rId71" Type="http://schemas.openxmlformats.org/officeDocument/2006/relationships/slide" Target="slide88.xml"/><Relationship Id="rId92" Type="http://schemas.openxmlformats.org/officeDocument/2006/relationships/slide" Target="slide282.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slide" Target="slide7.xml"/><Relationship Id="rId87" Type="http://schemas.openxmlformats.org/officeDocument/2006/relationships/slide" Target="slide240.xml"/><Relationship Id="rId110" Type="http://schemas.openxmlformats.org/officeDocument/2006/relationships/slide" Target="slide526.xml"/><Relationship Id="rId115" Type="http://schemas.openxmlformats.org/officeDocument/2006/relationships/slide" Target="slide6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slide" Target="slide294.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18.png"/></Relationships>
</file>

<file path=ppt/slides/_rels/slide59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59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49.png"/></Relationships>
</file>

<file path=ppt/slides/_rels/slide63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637.xml.rels><?xml version="1.0" encoding="UTF-8" standalone="yes"?>
<Relationships xmlns="http://schemas.openxmlformats.org/package/2006/relationships"><Relationship Id="rId3" Type="http://schemas.openxmlformats.org/officeDocument/2006/relationships/hyperlink" Target="https://blog.teclado.com/tkinter-placeholder-entry-field/" TargetMode="External"/><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64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2" Type="http://schemas.openxmlformats.org/officeDocument/2006/relationships/hyperlink" Target="https://blog.teclado.com/learn-python-string-formatting-in-python/" TargetMode="External"/><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 Id="rId4" Type="http://schemas.openxmlformats.org/officeDocument/2006/relationships/image" Target="../media/image182.png"/></Relationships>
</file>

<file path=ppt/slides/_rels/slide65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 Id="rId4" Type="http://schemas.openxmlformats.org/officeDocument/2006/relationships/image" Target="../media/image18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2.xml"/><Relationship Id="rId5" Type="http://schemas.openxmlformats.org/officeDocument/2006/relationships/image" Target="../media/image202.png"/><Relationship Id="rId4" Type="http://schemas.openxmlformats.org/officeDocument/2006/relationships/image" Target="../media/image201.png"/></Relationships>
</file>

<file path=ppt/slides/_rels/slide668.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3" Type="http://schemas.openxmlformats.org/officeDocument/2006/relationships/hyperlink" Target="https://pyinstaller.readthedocs.io/en/stable/operating-mode.html#bundling-to-one-file" TargetMode="External"/><Relationship Id="rId2" Type="http://schemas.openxmlformats.org/officeDocument/2006/relationships/hyperlink" Target="https://pyinstaller.readthedocs.io/en/stable/operating-mode.html#bundling-to-one-folder"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3" Type="http://schemas.openxmlformats.org/officeDocument/2006/relationships/hyperlink" Target="https://www.udemy.com/course/desktop-gui-python-tkinter/learn/lecture/16738726#search" TargetMode="External"/><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hyperlink" Target="https://www.udemy.com/course/desktop-gui-python-tkinter/learn/lecture/16738732#search" TargetMode="External"/></Relationships>
</file>

<file path=ppt/slides/_rels/slide703.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hyperlink" Target="https://www.udemy.com/course/desktop-gui-python-tkinter/learn/lecture/16738740#search" TargetMode="Externa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704.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hyperlink" Target="https://pyinstaller.readthedocs.io/en/stable/when-things-go-wrong.html" TargetMode="External"/><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762.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763.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764.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766.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767.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771.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772.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774.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775.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776.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778.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779.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0.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781.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782.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783.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784.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lien_video</a:t>
            </a:r>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randrange</a:t>
            </a:r>
            <a:r>
              <a:rPr lang="fr-FR" altLang="fr-FR" sz="6000" dirty="0">
                <a:solidFill>
                  <a:schemeClr val="accent5">
                    <a:lumMod val="75000"/>
                  </a:schemeClr>
                </a:solidFill>
              </a:rPr>
              <a:t>()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randrange</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randrange</a:t>
            </a:r>
            <a:r>
              <a:rPr lang="fr-FR" sz="1200" dirty="0">
                <a:solidFill>
                  <a:schemeClr val="bg1"/>
                </a:solidFill>
              </a:rPr>
              <a:t>(999)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a:t>
            </a:r>
            <a:r>
              <a:rPr lang="fr-FR" sz="1200" dirty="0" err="1">
                <a:solidFill>
                  <a:schemeClr val="bg1"/>
                </a:solidFill>
              </a:rPr>
              <a:t>randrange</a:t>
            </a:r>
            <a:r>
              <a:rPr lang="fr-FR" sz="1200" dirty="0">
                <a:solidFill>
                  <a:schemeClr val="bg1"/>
                </a:solidFill>
              </a:rPr>
              <a:t>(0, 101, 10)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106</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a:t>
            </a:r>
            <a:r>
              <a:rPr lang="fr-FR" sz="1200" dirty="0" err="1">
                <a:solidFill>
                  <a:schemeClr val="bg1"/>
                </a:solidFill>
              </a:rPr>
              <a:t>os.path.normpath</a:t>
            </a:r>
            <a:r>
              <a:rPr lang="fr-FR" sz="1200" dirty="0">
                <a:solidFill>
                  <a:schemeClr val="bg1"/>
                </a:solidFill>
              </a:rPr>
              <a:t>(chemin))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107</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Docstring explains function</a:t>
            </a:r>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109</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function </a:t>
            </a:r>
          </a:p>
          <a:p>
            <a:r>
              <a:rPr lang="fr-FR" sz="1400" dirty="0">
                <a:solidFill>
                  <a:schemeClr val="bg1"/>
                </a:solidFill>
              </a:rPr>
              <a:t>INPUT: nb, max # by default nb = 7</a:t>
            </a:r>
          </a:p>
          <a:p>
            <a:r>
              <a:rPr lang="fr-FR" sz="1400" dirty="0">
                <a:solidFill>
                  <a:schemeClr val="bg1"/>
                </a:solidFill>
              </a:rPr>
              <a:t>OUTPUT: 7 or other value defined by the function caller, table from 0 to value provided by the user in the function argument</a:t>
            </a:r>
          </a:p>
          <a:p>
            <a:r>
              <a:rPr lang="fr-FR" sz="1400" dirty="0">
                <a:solidFill>
                  <a:schemeClr val="bg1"/>
                </a:solidFill>
              </a:rPr>
              <a:t>‘’’</a:t>
            </a:r>
          </a:p>
          <a:p>
            <a:r>
              <a:rPr lang="fr-FR" sz="1400" dirty="0">
                <a:solidFill>
                  <a:schemeClr val="bg1"/>
                </a:solidFill>
              </a:rPr>
              <a:t>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110</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fonc(a=1,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fonc()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fonc(4)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fonc(b=8,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28533909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  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a:t>
            </a:r>
            <a:r>
              <a:rPr lang="fr-FR" sz="1400" dirty="0" err="1">
                <a:latin typeface="Arial" panose="020B0604020202020204" pitchFamily="34" charset="0"/>
              </a:rPr>
              <a:t>it’s</a:t>
            </a:r>
            <a:r>
              <a:rPr lang="fr-FR" sz="1400" dirty="0">
                <a:latin typeface="Arial" panose="020B0604020202020204" pitchFamily="34" charset="0"/>
              </a:rPr>
              <a:t>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113</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a:t>
            </a:r>
            <a:r>
              <a:rPr lang="fr-FR" dirty="0" err="1">
                <a:solidFill>
                  <a:schemeClr val="bg1"/>
                </a:solidFill>
              </a:rPr>
              <a:t>mystring.lower</a:t>
            </a:r>
            <a:r>
              <a:rPr lang="fr-FR" dirty="0">
                <a:solidFill>
                  <a:schemeClr val="bg1"/>
                </a:solidFill>
              </a:rPr>
              <a:t>()</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2104580"/>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First class functions just means that functions are just variables, so you can pass them in arguments to functions and use them in the same way you would use any other variable. </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4" y="2773917"/>
            <a:ext cx="4033839" cy="249299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divide</a:t>
            </a:r>
            <a:r>
              <a:rPr lang="fr-FR" sz="1200" dirty="0">
                <a:solidFill>
                  <a:schemeClr val="bg1"/>
                </a:solidFill>
              </a:rPr>
              <a:t>(</a:t>
            </a:r>
            <a:r>
              <a:rPr lang="fr-FR" sz="1200" dirty="0">
                <a:solidFill>
                  <a:schemeClr val="accent5">
                    <a:lumMod val="40000"/>
                    <a:lumOff val="60000"/>
                  </a:schemeClr>
                </a:solidFill>
              </a:rPr>
              <a:t>dividend</a:t>
            </a:r>
            <a:r>
              <a:rPr lang="fr-FR" sz="1200" dirty="0">
                <a:solidFill>
                  <a:schemeClr val="bg1"/>
                </a:solidFill>
              </a:rPr>
              <a:t>, </a:t>
            </a:r>
            <a:r>
              <a:rPr lang="fr-FR" sz="1200" dirty="0">
                <a:solidFill>
                  <a:schemeClr val="accent5">
                    <a:lumMod val="40000"/>
                    <a:lumOff val="60000"/>
                  </a:schemeClr>
                </a:solidFill>
              </a:rPr>
              <a:t>divisor</a:t>
            </a:r>
            <a:r>
              <a:rPr lang="fr-FR" sz="1200" dirty="0">
                <a:solidFill>
                  <a:schemeClr val="bg1"/>
                </a:solidFill>
              </a:rPr>
              <a:t>):</a:t>
            </a:r>
          </a:p>
          <a:p>
            <a:r>
              <a:rPr lang="fr-FR" sz="1200" dirty="0">
                <a:solidFill>
                  <a:schemeClr val="bg1"/>
                </a:solidFill>
              </a:rPr>
              <a:t>   </a:t>
            </a:r>
            <a:r>
              <a:rPr lang="fr-FR" sz="1200" dirty="0">
                <a:solidFill>
                  <a:srgbClr val="FF66FF"/>
                </a:solidFill>
              </a:rPr>
              <a:t>if</a:t>
            </a:r>
            <a:r>
              <a:rPr lang="fr-FR" sz="1200" dirty="0">
                <a:solidFill>
                  <a:schemeClr val="bg1"/>
                </a:solidFill>
              </a:rPr>
              <a:t> divisor == 0</a:t>
            </a:r>
          </a:p>
          <a:p>
            <a:r>
              <a:rPr lang="fr-FR" sz="1200" dirty="0">
                <a:solidFill>
                  <a:schemeClr val="bg1"/>
                </a:solidFill>
              </a:rPr>
              <a:t>      </a:t>
            </a:r>
            <a:r>
              <a:rPr lang="fr-FR" sz="1200" dirty="0">
                <a:solidFill>
                  <a:srgbClr val="FF66FF"/>
                </a:solidFill>
              </a:rPr>
              <a:t>raise</a:t>
            </a:r>
            <a:r>
              <a:rPr lang="fr-FR" sz="1200" dirty="0">
                <a:solidFill>
                  <a:schemeClr val="bg1"/>
                </a:solidFill>
              </a:rPr>
              <a:t> </a:t>
            </a:r>
            <a:r>
              <a:rPr lang="fr-FR" sz="1200" dirty="0">
                <a:solidFill>
                  <a:srgbClr val="009999"/>
                </a:solidFill>
              </a:rPr>
              <a:t>ZeroDivisionError</a:t>
            </a:r>
            <a:r>
              <a:rPr lang="fr-FR" sz="1200" dirty="0">
                <a:solidFill>
                  <a:schemeClr val="bg1"/>
                </a:solidFill>
              </a:rPr>
              <a:t>(</a:t>
            </a:r>
            <a:r>
              <a:rPr lang="en-US" sz="1200" dirty="0">
                <a:solidFill>
                  <a:schemeClr val="accent2"/>
                </a:solidFill>
              </a:rPr>
              <a:t>“Divisor cannot be 0.”</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FF66FF"/>
                </a:solidFill>
              </a:rPr>
              <a:t>return</a:t>
            </a:r>
            <a:r>
              <a:rPr lang="en-US" sz="1200" dirty="0">
                <a:solidFill>
                  <a:schemeClr val="bg1"/>
                </a:solidFill>
              </a:rPr>
              <a:t> dividend / divisor</a:t>
            </a:r>
          </a:p>
          <a:p>
            <a:endParaRPr lang="en-US" sz="1200" dirty="0">
              <a:solidFill>
                <a:schemeClr val="bg1"/>
              </a:solidFill>
            </a:endParaRPr>
          </a:p>
          <a:p>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calculate</a:t>
            </a:r>
            <a:r>
              <a:rPr lang="en-US" sz="1200" dirty="0">
                <a:solidFill>
                  <a:schemeClr val="bg1"/>
                </a:solidFill>
              </a:rPr>
              <a:t>(*</a:t>
            </a:r>
            <a:r>
              <a:rPr lang="en-US" sz="1200" dirty="0">
                <a:solidFill>
                  <a:schemeClr val="accent5">
                    <a:lumMod val="40000"/>
                    <a:lumOff val="60000"/>
                  </a:schemeClr>
                </a:solidFill>
              </a:rPr>
              <a:t>values</a:t>
            </a:r>
            <a:r>
              <a:rPr lang="en-US" sz="1200" dirty="0">
                <a:solidFill>
                  <a:schemeClr val="bg1"/>
                </a:solidFill>
              </a:rPr>
              <a:t>, </a:t>
            </a:r>
            <a:r>
              <a:rPr lang="en-US" sz="1200" dirty="0">
                <a:solidFill>
                  <a:schemeClr val="accent5">
                    <a:lumMod val="40000"/>
                    <a:lumOff val="60000"/>
                  </a:schemeClr>
                </a:solidFill>
              </a:rPr>
              <a:t>operator</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 operator(*values)</a:t>
            </a:r>
          </a:p>
          <a:p>
            <a:endParaRPr lang="en-US" sz="1200" dirty="0">
              <a:solidFill>
                <a:schemeClr val="bg1"/>
              </a:solidFill>
            </a:endParaRPr>
          </a:p>
          <a:p>
            <a:r>
              <a:rPr lang="en-US" sz="1200" dirty="0">
                <a:solidFill>
                  <a:schemeClr val="bg1"/>
                </a:solidFill>
              </a:rPr>
              <a:t>result = calculate(</a:t>
            </a:r>
            <a:r>
              <a:rPr lang="en-US" sz="1200" dirty="0">
                <a:solidFill>
                  <a:schemeClr val="accent6">
                    <a:lumMod val="20000"/>
                    <a:lumOff val="80000"/>
                  </a:schemeClr>
                </a:solidFill>
              </a:rPr>
              <a:t>20</a:t>
            </a:r>
            <a:r>
              <a:rPr lang="en-US" sz="1200" dirty="0">
                <a:solidFill>
                  <a:schemeClr val="bg1"/>
                </a:solidFill>
              </a:rPr>
              <a:t>, 4, </a:t>
            </a:r>
            <a:r>
              <a:rPr lang="en-US" sz="1200" dirty="0">
                <a:solidFill>
                  <a:schemeClr val="accent5">
                    <a:lumMod val="40000"/>
                    <a:lumOff val="60000"/>
                  </a:schemeClr>
                </a:solidFill>
              </a:rPr>
              <a:t>operator</a:t>
            </a:r>
            <a:r>
              <a:rPr lang="en-US" sz="1200" dirty="0">
                <a:solidFill>
                  <a:schemeClr val="bg1"/>
                </a:solidFill>
              </a:rPr>
              <a:t>=divide)</a:t>
            </a:r>
          </a:p>
          <a:p>
            <a:r>
              <a:rPr lang="en-US" sz="1200" dirty="0">
                <a:solidFill>
                  <a:schemeClr val="accent4">
                    <a:lumMod val="20000"/>
                    <a:lumOff val="80000"/>
                  </a:schemeClr>
                </a:solidFill>
              </a:rPr>
              <a:t>print</a:t>
            </a:r>
            <a:r>
              <a:rPr lang="en-US" sz="1200" dirty="0">
                <a:solidFill>
                  <a:schemeClr val="bg1"/>
                </a:solidFill>
              </a:rPr>
              <a:t>(result)</a:t>
            </a:r>
          </a:p>
          <a:p>
            <a:endParaRPr lang="en-US" sz="1200" dirty="0">
              <a:solidFill>
                <a:schemeClr val="bg1"/>
              </a:solidFill>
            </a:endParaRPr>
          </a:p>
          <a:p>
            <a:r>
              <a:rPr lang="en-US" sz="1200" dirty="0">
                <a:solidFill>
                  <a:schemeClr val="bg1"/>
                </a:solidFill>
              </a:rPr>
              <a:t>&gt;&gt;&gt; 5.0</a:t>
            </a:r>
            <a:endParaRPr lang="fr-FR" sz="1200" dirty="0">
              <a:solidFill>
                <a:schemeClr val="accent4">
                  <a:lumMod val="20000"/>
                  <a:lumOff val="80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115</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4235368" y="2482854"/>
            <a:ext cx="7034211" cy="3600986"/>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search</a:t>
            </a:r>
            <a:r>
              <a:rPr lang="fr-FR" sz="1200" dirty="0">
                <a:solidFill>
                  <a:schemeClr val="bg1"/>
                </a:solidFill>
              </a:rPr>
              <a:t>(</a:t>
            </a:r>
            <a:r>
              <a:rPr lang="fr-FR" sz="1200" dirty="0">
                <a:solidFill>
                  <a:schemeClr val="accent5">
                    <a:lumMod val="40000"/>
                    <a:lumOff val="60000"/>
                  </a:schemeClr>
                </a:solidFill>
              </a:rPr>
              <a:t>sequence</a:t>
            </a:r>
            <a:r>
              <a:rPr lang="fr-FR" sz="1200" dirty="0">
                <a:solidFill>
                  <a:schemeClr val="bg1"/>
                </a:solidFill>
              </a:rPr>
              <a:t>, </a:t>
            </a:r>
            <a:r>
              <a:rPr lang="fr-FR" sz="1200" dirty="0">
                <a:solidFill>
                  <a:schemeClr val="accent5">
                    <a:lumMod val="40000"/>
                    <a:lumOff val="60000"/>
                  </a:schemeClr>
                </a:solidFill>
              </a:rPr>
              <a:t>expected, finder</a:t>
            </a:r>
            <a:r>
              <a:rPr lang="fr-FR" sz="1200" dirty="0">
                <a:solidFill>
                  <a:schemeClr val="bg1"/>
                </a:solidFill>
              </a:rPr>
              <a:t>):</a:t>
            </a:r>
          </a:p>
          <a:p>
            <a:r>
              <a:rPr lang="fr-FR" sz="1200" dirty="0">
                <a:solidFill>
                  <a:schemeClr val="bg1"/>
                </a:solidFill>
              </a:rPr>
              <a:t>   </a:t>
            </a:r>
            <a:r>
              <a:rPr lang="fr-FR" sz="1200" dirty="0">
                <a:solidFill>
                  <a:srgbClr val="FF66FF"/>
                </a:solidFill>
              </a:rPr>
              <a:t>for</a:t>
            </a:r>
            <a:r>
              <a:rPr lang="fr-FR" sz="1200" dirty="0">
                <a:solidFill>
                  <a:schemeClr val="bg1"/>
                </a:solidFill>
              </a:rPr>
              <a:t> elem </a:t>
            </a:r>
            <a:r>
              <a:rPr lang="fr-FR" sz="1200" dirty="0">
                <a:solidFill>
                  <a:schemeClr val="accent1"/>
                </a:solidFill>
              </a:rPr>
              <a:t>in</a:t>
            </a:r>
            <a:r>
              <a:rPr lang="fr-FR" sz="1200" dirty="0">
                <a:solidFill>
                  <a:schemeClr val="bg1"/>
                </a:solidFill>
              </a:rPr>
              <a:t> sequence:</a:t>
            </a:r>
          </a:p>
          <a:p>
            <a:r>
              <a:rPr lang="fr-FR" sz="1200" dirty="0">
                <a:solidFill>
                  <a:schemeClr val="bg1"/>
                </a:solidFill>
              </a:rPr>
              <a:t>      </a:t>
            </a:r>
            <a:r>
              <a:rPr lang="fr-FR" sz="1200" dirty="0">
                <a:solidFill>
                  <a:srgbClr val="FF66FF"/>
                </a:solidFill>
              </a:rPr>
              <a:t>if</a:t>
            </a:r>
            <a:r>
              <a:rPr lang="fr-FR" sz="1200" dirty="0">
                <a:solidFill>
                  <a:schemeClr val="bg1"/>
                </a:solidFill>
              </a:rPr>
              <a:t> </a:t>
            </a:r>
            <a:r>
              <a:rPr lang="en-US" sz="1200" dirty="0">
                <a:solidFill>
                  <a:schemeClr val="bg1"/>
                </a:solidFill>
              </a:rPr>
              <a:t>finder(elem) == expected:</a:t>
            </a:r>
          </a:p>
          <a:p>
            <a:r>
              <a:rPr lang="en-US" sz="1200" dirty="0">
                <a:solidFill>
                  <a:schemeClr val="bg1"/>
                </a:solidFill>
              </a:rPr>
              <a:t>         </a:t>
            </a:r>
            <a:r>
              <a:rPr lang="en-US" sz="1200" dirty="0">
                <a:solidFill>
                  <a:srgbClr val="FF66FF"/>
                </a:solidFill>
              </a:rPr>
              <a:t>return</a:t>
            </a:r>
            <a:r>
              <a:rPr lang="en-US" sz="1200" dirty="0">
                <a:solidFill>
                  <a:schemeClr val="bg1"/>
                </a:solidFill>
              </a:rPr>
              <a:t> elem</a:t>
            </a:r>
          </a:p>
          <a:p>
            <a:r>
              <a:rPr lang="en-US" sz="1200" dirty="0">
                <a:solidFill>
                  <a:schemeClr val="bg1"/>
                </a:solidFill>
              </a:rPr>
              <a:t>   </a:t>
            </a:r>
            <a:r>
              <a:rPr lang="en-US" sz="1200" dirty="0">
                <a:solidFill>
                  <a:srgbClr val="FF66FF"/>
                </a:solidFill>
              </a:rPr>
              <a:t>raise</a:t>
            </a:r>
            <a:r>
              <a:rPr lang="en-US" sz="1200" dirty="0">
                <a:solidFill>
                  <a:schemeClr val="bg1"/>
                </a:solidFill>
              </a:rPr>
              <a:t> </a:t>
            </a:r>
            <a:r>
              <a:rPr lang="en-US" sz="1200" dirty="0">
                <a:solidFill>
                  <a:srgbClr val="009999"/>
                </a:solidFill>
              </a:rPr>
              <a:t>RuntimeError</a:t>
            </a:r>
            <a:r>
              <a:rPr lang="en-US" sz="1200" dirty="0">
                <a:solidFill>
                  <a:schemeClr val="bg1"/>
                </a:solidFill>
              </a:rPr>
              <a:t>(</a:t>
            </a:r>
            <a:r>
              <a:rPr lang="en-US" sz="1200" dirty="0">
                <a:solidFill>
                  <a:schemeClr val="accent1"/>
                </a:solidFill>
              </a:rPr>
              <a:t>f</a:t>
            </a:r>
            <a:r>
              <a:rPr lang="en-US" sz="1200" dirty="0">
                <a:solidFill>
                  <a:schemeClr val="accent2"/>
                </a:solidFill>
              </a:rPr>
              <a:t>”Could not find an element with </a:t>
            </a:r>
            <a:r>
              <a:rPr lang="en-US" sz="1200" dirty="0">
                <a:solidFill>
                  <a:schemeClr val="accent1"/>
                </a:solidFill>
              </a:rPr>
              <a:t>{</a:t>
            </a:r>
            <a:r>
              <a:rPr lang="en-US" sz="1200" dirty="0">
                <a:solidFill>
                  <a:schemeClr val="bg1"/>
                </a:solidFill>
              </a:rPr>
              <a:t>expected</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accent2"/>
              </a:solidFill>
            </a:endParaRPr>
          </a:p>
          <a:p>
            <a:endParaRPr lang="en-US" sz="1200" dirty="0">
              <a:solidFill>
                <a:schemeClr val="bg1"/>
              </a:solidFill>
            </a:endParaRPr>
          </a:p>
          <a:p>
            <a:r>
              <a:rPr lang="en-US" sz="1200" dirty="0">
                <a:solidFill>
                  <a:schemeClr val="bg1"/>
                </a:solidFill>
              </a:rPr>
              <a:t>friends = [</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“Rolf Smith”,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24</a:t>
            </a:r>
            <a:r>
              <a:rPr lang="en-US" sz="1200" dirty="0">
                <a:solidFill>
                  <a:schemeClr val="bg1"/>
                </a:solidFill>
              </a:rPr>
              <a:t>},</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“Adam Wool”,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34</a:t>
            </a:r>
            <a:r>
              <a:rPr lang="en-US" sz="1200" dirty="0">
                <a:solidFill>
                  <a:schemeClr val="bg1"/>
                </a:solidFill>
              </a:rPr>
              <a:t>},</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“Anne Pun”,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27</a:t>
            </a:r>
            <a:r>
              <a:rPr lang="en-US" sz="1200" dirty="0">
                <a:solidFill>
                  <a:schemeClr val="bg1"/>
                </a:solidFill>
              </a:rPr>
              <a:t>},</a:t>
            </a:r>
          </a:p>
          <a:p>
            <a:r>
              <a:rPr lang="en-US" sz="1200" dirty="0">
                <a:solidFill>
                  <a:schemeClr val="bg1"/>
                </a:solidFill>
              </a:rPr>
              <a:t>]</a:t>
            </a:r>
          </a:p>
          <a:p>
            <a:endParaRPr lang="en-US" sz="1200" dirty="0">
              <a:solidFill>
                <a:schemeClr val="bg1"/>
              </a:solidFill>
            </a:endParaRPr>
          </a:p>
          <a:p>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get_frind_name</a:t>
            </a:r>
            <a:r>
              <a:rPr lang="en-US" sz="1200" dirty="0">
                <a:solidFill>
                  <a:schemeClr val="bg1"/>
                </a:solidFill>
              </a:rPr>
              <a:t>(</a:t>
            </a:r>
            <a:r>
              <a:rPr lang="en-US" sz="1200" dirty="0">
                <a:solidFill>
                  <a:schemeClr val="accent5">
                    <a:lumMod val="40000"/>
                    <a:lumOff val="60000"/>
                  </a:schemeClr>
                </a:solidFill>
              </a:rPr>
              <a:t>friend</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 friend[</a:t>
            </a:r>
            <a:r>
              <a:rPr lang="en-US" sz="1200" dirty="0">
                <a:solidFill>
                  <a:schemeClr val="accent2"/>
                </a:solidFill>
              </a:rPr>
              <a:t>“name”</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(search(friends, </a:t>
            </a:r>
            <a:r>
              <a:rPr lang="en-US" sz="1200" dirty="0">
                <a:solidFill>
                  <a:schemeClr val="accent2"/>
                </a:solidFill>
              </a:rPr>
              <a:t>“Rolf Smith”</a:t>
            </a:r>
            <a:r>
              <a:rPr lang="en-US" sz="1200" dirty="0">
                <a:solidFill>
                  <a:schemeClr val="bg1"/>
                </a:solidFill>
              </a:rPr>
              <a:t>, get_friend_name))</a:t>
            </a:r>
          </a:p>
          <a:p>
            <a:endParaRPr lang="en-US" sz="1200" dirty="0">
              <a:solidFill>
                <a:schemeClr val="bg1"/>
              </a:solidFill>
            </a:endParaRPr>
          </a:p>
          <a:p>
            <a:r>
              <a:rPr lang="en-US" sz="1200" dirty="0">
                <a:solidFill>
                  <a:schemeClr val="bg1"/>
                </a:solidFill>
              </a:rPr>
              <a:t>&gt;&gt; {‘name’: ‘Rolf Smith’, ‘age’: 24}</a:t>
            </a:r>
            <a:endParaRPr lang="fr-FR" sz="1200" dirty="0">
              <a:solidFill>
                <a:schemeClr val="bg1"/>
              </a:solidFill>
            </a:endParaRPr>
          </a:p>
        </p:txBody>
      </p:sp>
    </p:spTree>
    <p:extLst>
      <p:ext uri="{BB962C8B-B14F-4D97-AF65-F5344CB8AC3E}">
        <p14:creationId xmlns:p14="http://schemas.microsoft.com/office/powerpoint/2010/main" val="23291450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116</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22640925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2251"/>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616568"/>
            <a:ext cx="10700426" cy="6555641"/>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&gt;&gt; 25</a:t>
            </a:r>
          </a:p>
          <a:p>
            <a:r>
              <a:rPr lang="fr-FR" sz="1200" dirty="0">
                <a:solidFill>
                  <a:schemeClr val="bg1"/>
                </a:solidFill>
              </a:rPr>
              <a:t>Ou</a:t>
            </a:r>
          </a:p>
          <a:p>
            <a:r>
              <a:rPr lang="fr-FR" sz="1200" dirty="0">
                <a:solidFill>
                  <a:schemeClr val="bg1"/>
                </a:solidFill>
              </a:rPr>
              <a:t> </a:t>
            </a:r>
          </a:p>
          <a:p>
            <a:r>
              <a:rPr lang="fr-FR" sz="1200" dirty="0">
                <a:solidFill>
                  <a:schemeClr val="bg1"/>
                </a:solidFill>
              </a:rPr>
              <a:t>(lambda num: num ** 2)(5)</a:t>
            </a:r>
          </a:p>
          <a:p>
            <a:r>
              <a:rPr lang="fr-FR" sz="1200" dirty="0">
                <a:solidFill>
                  <a:schemeClr val="bg1"/>
                </a:solidFill>
              </a:rPr>
              <a:t>&gt;&gt; 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chec_even(num):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403111555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3069821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err="1">
                <a:solidFill>
                  <a:schemeClr val="bg1"/>
                </a:solidFill>
              </a:rPr>
              <a:t>my_nums</a:t>
            </a:r>
            <a:r>
              <a:rPr lang="fr-FR" sz="1200" dirty="0">
                <a:solidFill>
                  <a:schemeClr val="bg1"/>
                </a:solidFill>
              </a:rPr>
              <a:t>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a:t>
            </a:r>
            <a:r>
              <a:rPr lang="fr-FR" sz="1200" dirty="0" err="1">
                <a:solidFill>
                  <a:schemeClr val="bg1"/>
                </a:solidFill>
              </a:rPr>
              <a:t>my_nums</a:t>
            </a:r>
            <a:r>
              <a:rPr lang="fr-FR" sz="1200" dirty="0">
                <a:solidFill>
                  <a:schemeClr val="bg1"/>
                </a:solidFill>
              </a:rPr>
              <a:t> à square on peut utiliser map</a:t>
            </a:r>
          </a:p>
          <a:p>
            <a:endParaRPr lang="fr-FR" sz="1200" dirty="0">
              <a:solidFill>
                <a:schemeClr val="bg1"/>
              </a:solidFill>
            </a:endParaRPr>
          </a:p>
          <a:p>
            <a:r>
              <a:rPr lang="fr-FR" sz="1200" dirty="0">
                <a:solidFill>
                  <a:schemeClr val="bg1"/>
                </a:solidFill>
              </a:rPr>
              <a:t>for item in map(square, </a:t>
            </a:r>
            <a:r>
              <a:rPr lang="fr-FR" sz="1200" dirty="0" err="1">
                <a:solidFill>
                  <a:schemeClr val="bg1"/>
                </a:solidFill>
              </a:rPr>
              <a:t>my_nums</a:t>
            </a:r>
            <a:r>
              <a:rPr lang="fr-FR" sz="1200" dirty="0">
                <a:solidFill>
                  <a:schemeClr val="bg1"/>
                </a:solidFill>
              </a:rPr>
              <a:t>)</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a:t>
            </a:r>
            <a:r>
              <a:rPr lang="fr-FR" sz="1200" dirty="0" err="1">
                <a:solidFill>
                  <a:schemeClr val="bg1"/>
                </a:solidFill>
              </a:rPr>
              <a:t>my_nums</a:t>
            </a:r>
            <a:r>
              <a:rPr lang="fr-FR" sz="1200" dirty="0">
                <a:solidFill>
                  <a:schemeClr val="bg1"/>
                </a:solidFill>
              </a:rPr>
              <a:t>)))</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r>
              <a:rPr lang="en-US" sz="1200" dirty="0">
                <a:solidFill>
                  <a:schemeClr val="bg1"/>
                </a:solidFill>
              </a:rPr>
              <a:t>prices = list (map(lambda item: item[1], items))</a:t>
            </a:r>
          </a:p>
          <a:p>
            <a:r>
              <a:rPr lang="fr-FR" sz="1200" dirty="0">
                <a:solidFill>
                  <a:schemeClr val="bg1"/>
                </a:solidFill>
              </a:rPr>
              <a:t>Print(prices)</a:t>
            </a: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121</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check_even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a:t>
            </a:r>
            <a:r>
              <a:rPr lang="fr-FR" sz="1200" dirty="0" err="1">
                <a:solidFill>
                  <a:schemeClr val="bg1"/>
                </a:solidFill>
              </a:rPr>
              <a:t>check_even</a:t>
            </a:r>
            <a:r>
              <a:rPr lang="fr-FR" sz="1200" dirty="0">
                <a:solidFill>
                  <a:schemeClr val="bg1"/>
                </a:solidFill>
              </a:rPr>
              <a:t>, mynums))</a:t>
            </a:r>
          </a:p>
          <a:p>
            <a:endParaRPr lang="fr-FR" sz="1200" dirty="0">
              <a:solidFill>
                <a:schemeClr val="bg1"/>
              </a:solidFill>
            </a:endParaRPr>
          </a:p>
          <a:p>
            <a:r>
              <a:rPr lang="fr-FR" sz="1200" dirty="0">
                <a:solidFill>
                  <a:schemeClr val="bg1"/>
                </a:solidFill>
              </a:rPr>
              <a:t>for n in filter(</a:t>
            </a:r>
            <a:r>
              <a:rPr lang="fr-FR" sz="1200" dirty="0" err="1">
                <a:solidFill>
                  <a:schemeClr val="bg1"/>
                </a:solidFill>
              </a:rPr>
              <a:t>check_even</a:t>
            </a:r>
            <a:r>
              <a:rPr lang="fr-FR" sz="1200" dirty="0">
                <a:solidFill>
                  <a:schemeClr val="bg1"/>
                </a:solidFill>
              </a:rPr>
              <a:t>,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a:p>
            <a:endParaRPr lang="fr-FR" sz="1200" dirty="0">
              <a:solidFill>
                <a:schemeClr val="bg1"/>
              </a:solidFill>
            </a:endParaRPr>
          </a:p>
          <a:p>
            <a:r>
              <a:rPr lang="fr-FR" sz="1200" dirty="0">
                <a:solidFill>
                  <a:schemeClr val="bg1"/>
                </a:solidFill>
              </a:rPr>
              <a:t>filtered = list(filter(lambda item: item[1] &gt;= 10, items))</a:t>
            </a:r>
          </a:p>
          <a:p>
            <a:r>
              <a:rPr lang="fr-FR" sz="1200" dirty="0">
                <a:solidFill>
                  <a:schemeClr val="bg1"/>
                </a:solidFill>
              </a:rPr>
              <a:t>print(filtered)</a:t>
            </a: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122</a:t>
            </a:fld>
            <a:endParaRPr lang="fr-FR" dirty="0"/>
          </a:p>
        </p:txBody>
      </p:sp>
    </p:spTree>
    <p:extLst>
      <p:ext uri="{BB962C8B-B14F-4D97-AF65-F5344CB8AC3E}">
        <p14:creationId xmlns:p14="http://schemas.microsoft.com/office/powerpoint/2010/main" val="37872317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646331"/>
          </a:xfrm>
          <a:prstGeom prst="rect">
            <a:avLst/>
          </a:prstGeom>
          <a:solidFill>
            <a:schemeClr val="tx1"/>
          </a:solidFill>
        </p:spPr>
        <p:txBody>
          <a:bodyPr wrap="square" rtlCol="0">
            <a:spAutoFit/>
          </a:bodyPr>
          <a:lstStyle/>
          <a:p>
            <a:r>
              <a:rPr lang="fr-FR" sz="1200" dirty="0">
                <a:solidFill>
                  <a:schemeClr val="bg1"/>
                </a:solidFill>
              </a:rPr>
              <a:t>any([False, False, True, False]) # cette fonction retourne True car au moins un élément est à True</a:t>
            </a:r>
          </a:p>
          <a:p>
            <a:endParaRPr lang="fr-FR" sz="1200" dirty="0">
              <a:solidFill>
                <a:schemeClr val="bg1"/>
              </a:solidFill>
            </a:endParaRPr>
          </a:p>
          <a:p>
            <a:r>
              <a:rPr lang="fr-FR" sz="1200" dirty="0">
                <a:solidFill>
                  <a:schemeClr val="bg1"/>
                </a:solidFill>
              </a:rPr>
              <a:t>all([False, False, True, False]) # cette fonction retourne False pour qu’elle retourne True tous les éléments doivent être à True.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1015663"/>
          </a:xfrm>
          <a:prstGeom prst="rect">
            <a:avLst/>
          </a:prstGeom>
          <a:solidFill>
            <a:schemeClr val="tx1"/>
          </a:solidFill>
        </p:spPr>
        <p:txBody>
          <a:bodyPr wrap="square" rtlCol="0">
            <a:spAutoFit/>
          </a:bodyPr>
          <a:lstStyle/>
          <a:p>
            <a:r>
              <a:rPr lang="en-US" sz="1200" dirty="0">
                <a:solidFill>
                  <a:schemeClr val="bg1"/>
                </a:solidFill>
              </a:rPr>
              <a:t>all([f.endswith(“.jpg”) for f in files]) # on check si tous les fichiers ont l’extension .jpeg</a:t>
            </a:r>
          </a:p>
          <a:p>
            <a:endParaRPr lang="en-US" sz="1200" dirty="0">
              <a:solidFill>
                <a:schemeClr val="bg1"/>
              </a:solidFill>
            </a:endParaRPr>
          </a:p>
          <a:p>
            <a:r>
              <a:rPr lang="en-US" sz="1200" dirty="0">
                <a:solidFill>
                  <a:schemeClr val="bg1"/>
                </a:solidFill>
              </a:rPr>
              <a:t>Notes= = [12, 14, 20, 10, 8]</a:t>
            </a:r>
          </a:p>
          <a:p>
            <a:r>
              <a:rPr lang="en-US" sz="1200" dirty="0">
                <a:solidFill>
                  <a:schemeClr val="bg1"/>
                </a:solidFill>
              </a:rPr>
              <a:t>any([x &gt; 18 for x in notes]) # permet de verifier si au moins 1 personne a eu plus de 18 (retourne True)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123</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a:solidFill>
                  <a:schemeClr val="bg1"/>
                </a:solidFill>
              </a:rPr>
              <a:t>math.sqrt(16)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124</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function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126</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93426" y="812360"/>
            <a:ext cx="7231502" cy="1938992"/>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add</a:t>
            </a:r>
            <a:r>
              <a:rPr lang="fr-FR" sz="1200" dirty="0">
                <a:solidFill>
                  <a:schemeClr val="bg1"/>
                </a:solidFill>
              </a:rPr>
              <a:t>(</a:t>
            </a:r>
            <a:r>
              <a:rPr lang="fr-FR" sz="1200" dirty="0">
                <a:solidFill>
                  <a:srgbClr val="00B0F0"/>
                </a:solidFill>
              </a:rPr>
              <a:t>x</a:t>
            </a:r>
            <a:r>
              <a:rPr lang="fr-FR" sz="1200" dirty="0">
                <a:solidFill>
                  <a:schemeClr val="bg1"/>
                </a:solidFill>
              </a:rPr>
              <a:t>, </a:t>
            </a:r>
            <a:r>
              <a:rPr lang="fr-FR" sz="1200" dirty="0">
                <a:solidFill>
                  <a:srgbClr val="00B0F0"/>
                </a:solidFill>
              </a:rPr>
              <a:t>y</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x + y</a:t>
            </a:r>
          </a:p>
          <a:p>
            <a:endParaRPr lang="fr-FR" sz="1200" dirty="0">
              <a:solidFill>
                <a:schemeClr val="bg1"/>
              </a:solidFill>
            </a:endParaRPr>
          </a:p>
          <a:p>
            <a:r>
              <a:rPr lang="fr-FR" sz="1200" dirty="0">
                <a:solidFill>
                  <a:schemeClr val="bg1"/>
                </a:solidFill>
              </a:rPr>
              <a:t>nums = [</a:t>
            </a:r>
            <a:r>
              <a:rPr lang="fr-FR" sz="1200" dirty="0">
                <a:solidFill>
                  <a:schemeClr val="accent6">
                    <a:lumMod val="20000"/>
                    <a:lumOff val="80000"/>
                  </a:schemeClr>
                </a:solidFill>
              </a:rPr>
              <a:t>3</a:t>
            </a:r>
            <a:r>
              <a:rPr lang="fr-FR" sz="1200" dirty="0">
                <a:solidFill>
                  <a:schemeClr val="bg1"/>
                </a:solidFill>
              </a:rPr>
              <a:t>, </a:t>
            </a:r>
            <a:r>
              <a:rPr lang="fr-FR" sz="1200" dirty="0">
                <a:solidFill>
                  <a:schemeClr val="accent6">
                    <a:lumMod val="20000"/>
                    <a:lumOff val="80000"/>
                  </a:schemeClr>
                </a:solidFill>
              </a:rPr>
              <a:t>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 # here you destructure nums and you pass one value for each parameter</a:t>
            </a:r>
          </a:p>
          <a:p>
            <a:r>
              <a:rPr lang="fr-FR" sz="1200" dirty="0">
                <a:solidFill>
                  <a:schemeClr val="bg1"/>
                </a:solidFill>
              </a:rPr>
              <a:t>&gt;&gt; 8</a:t>
            </a:r>
          </a:p>
          <a:p>
            <a:endParaRPr lang="fr-FR" sz="1200" dirty="0">
              <a:solidFill>
                <a:schemeClr val="bg1"/>
              </a:solidFill>
            </a:endParaRPr>
          </a:p>
          <a:p>
            <a:r>
              <a:rPr lang="fr-FR" sz="1200" dirty="0">
                <a:solidFill>
                  <a:schemeClr val="bg1"/>
                </a:solidFill>
              </a:rPr>
              <a:t>nums = </a:t>
            </a:r>
            <a:r>
              <a:rPr lang="fr-FR" sz="1200" dirty="0">
                <a:solidFill>
                  <a:schemeClr val="accent2"/>
                </a:solidFill>
              </a:rPr>
              <a:t>{‘’x’’</a:t>
            </a:r>
            <a:r>
              <a:rPr lang="fr-FR" sz="1200" dirty="0">
                <a:solidFill>
                  <a:schemeClr val="bg1"/>
                </a:solidFill>
              </a:rPr>
              <a:t>: </a:t>
            </a:r>
            <a:r>
              <a:rPr lang="fr-FR" sz="1200" dirty="0">
                <a:solidFill>
                  <a:schemeClr val="accent6">
                    <a:lumMod val="20000"/>
                    <a:lumOff val="80000"/>
                  </a:schemeClr>
                </a:solidFill>
              </a:rPr>
              <a:t>15</a:t>
            </a:r>
            <a:r>
              <a:rPr lang="fr-FR" sz="1200" dirty="0">
                <a:solidFill>
                  <a:schemeClr val="bg1"/>
                </a:solidFill>
              </a:rPr>
              <a:t>, </a:t>
            </a:r>
            <a:r>
              <a:rPr lang="fr-FR" sz="1200" dirty="0">
                <a:solidFill>
                  <a:schemeClr val="accent2"/>
                </a:solidFill>
              </a:rPr>
              <a:t>‘’y’’</a:t>
            </a:r>
            <a:r>
              <a:rPr lang="fr-FR" sz="1200" dirty="0">
                <a:solidFill>
                  <a:schemeClr val="bg1"/>
                </a:solidFill>
              </a:rPr>
              <a:t>:</a:t>
            </a:r>
            <a:r>
              <a:rPr lang="fr-FR" sz="1200" dirty="0">
                <a:solidFill>
                  <a:schemeClr val="accent2"/>
                </a:solidFill>
              </a:rPr>
              <a:t> </a:t>
            </a:r>
            <a:r>
              <a:rPr lang="fr-FR" sz="1200" dirty="0">
                <a:solidFill>
                  <a:schemeClr val="accent6">
                    <a:lumMod val="20000"/>
                    <a:lumOff val="80000"/>
                  </a:schemeClr>
                </a:solidFill>
              </a:rPr>
              <a:t>25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a:t>
            </a:r>
          </a:p>
          <a:p>
            <a:r>
              <a:rPr lang="fr-FR" sz="1200" dirty="0">
                <a:solidFill>
                  <a:schemeClr val="bg1"/>
                </a:solidFill>
              </a:rPr>
              <a:t>&gt;&gt; 40</a:t>
            </a:r>
          </a:p>
        </p:txBody>
      </p:sp>
      <p:sp>
        <p:nvSpPr>
          <p:cNvPr id="9" name="ZoneTexte 8">
            <a:extLst>
              <a:ext uri="{FF2B5EF4-FFF2-40B4-BE49-F238E27FC236}">
                <a16:creationId xmlns:a16="http://schemas.microsoft.com/office/drawing/2014/main" id="{475DB004-D343-4B2C-8DA0-282279292272}"/>
              </a:ext>
            </a:extLst>
          </p:cNvPr>
          <p:cNvSpPr txBox="1"/>
          <p:nvPr/>
        </p:nvSpPr>
        <p:spPr>
          <a:xfrm>
            <a:off x="85723" y="2809860"/>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22252665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127</a:t>
            </a:fld>
            <a:endParaRPr lang="fr-FR" dirty="0"/>
          </a:p>
        </p:txBody>
      </p:sp>
      <p:sp>
        <p:nvSpPr>
          <p:cNvPr id="9" name="ZoneTexte 8">
            <a:extLst>
              <a:ext uri="{FF2B5EF4-FFF2-40B4-BE49-F238E27FC236}">
                <a16:creationId xmlns:a16="http://schemas.microsoft.com/office/drawing/2014/main" id="{475DB004-D343-4B2C-8DA0-282279292272}"/>
              </a:ext>
            </a:extLst>
          </p:cNvPr>
          <p:cNvSpPr txBox="1"/>
          <p:nvPr/>
        </p:nvSpPr>
        <p:spPr>
          <a:xfrm>
            <a:off x="1379098" y="1266264"/>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364762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128</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677872"/>
            <a:ext cx="7231502" cy="6017032"/>
          </a:xfrm>
          <a:prstGeom prst="rect">
            <a:avLst/>
          </a:prstGeom>
          <a:solidFill>
            <a:schemeClr val="tx1"/>
          </a:solidFill>
        </p:spPr>
        <p:txBody>
          <a:bodyPr wrap="square" rtlCol="0">
            <a:spAutoFit/>
          </a:bodyPr>
          <a:lstStyle/>
          <a:p>
            <a:r>
              <a:rPr lang="fr-FR" sz="1100" dirty="0">
                <a:solidFill>
                  <a:schemeClr val="bg1"/>
                </a:solidFill>
              </a:rPr>
              <a:t>1st way to proceed:</a:t>
            </a:r>
            <a:endParaRPr lang="fr-FR" sz="1100" dirty="0">
              <a:solidFill>
                <a:schemeClr val="accent1"/>
              </a:solidFill>
            </a:endParaRP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(kwargs)</a:t>
            </a:r>
          </a:p>
          <a:p>
            <a:endParaRPr lang="fr-FR" sz="1100" dirty="0">
              <a:solidFill>
                <a:schemeClr val="bg1"/>
              </a:solidFill>
            </a:endParaRPr>
          </a:p>
          <a:p>
            <a:r>
              <a:rPr lang="fr-FR" sz="1100" dirty="0">
                <a:solidFill>
                  <a:schemeClr val="bg1"/>
                </a:solidFill>
              </a:rPr>
              <a:t>named(</a:t>
            </a:r>
            <a:r>
              <a:rPr lang="fr-FR" sz="1100" dirty="0">
                <a:solidFill>
                  <a:srgbClr val="00B0F0"/>
                </a:solidFill>
              </a:rPr>
              <a:t>name</a:t>
            </a:r>
            <a:r>
              <a:rPr lang="fr-FR" sz="1100" dirty="0">
                <a:solidFill>
                  <a:schemeClr val="bg1"/>
                </a:solidFill>
              </a:rPr>
              <a:t>=</a:t>
            </a:r>
            <a:r>
              <a:rPr lang="fr-FR" sz="1100" dirty="0">
                <a:solidFill>
                  <a:schemeClr val="accent2"/>
                </a:solidFill>
              </a:rPr>
              <a:t>‘’Bob’’</a:t>
            </a:r>
            <a:r>
              <a:rPr lang="fr-FR" sz="1100" dirty="0">
                <a:solidFill>
                  <a:schemeClr val="bg1"/>
                </a:solidFill>
              </a:rPr>
              <a:t>,</a:t>
            </a:r>
            <a:r>
              <a:rPr lang="fr-FR" sz="1100" dirty="0">
                <a:solidFill>
                  <a:schemeClr val="accent2"/>
                </a:solidFill>
              </a:rPr>
              <a:t> </a:t>
            </a:r>
            <a:r>
              <a:rPr lang="fr-FR" sz="1100" dirty="0">
                <a:solidFill>
                  <a:srgbClr val="00B0F0"/>
                </a:solidFill>
              </a:rPr>
              <a:t>age</a:t>
            </a:r>
            <a:r>
              <a:rPr lang="fr-FR" sz="1100" dirty="0">
                <a:solidFill>
                  <a:schemeClr val="bg1"/>
                </a:solidFill>
              </a:rPr>
              <a:t>=</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&gt;&gt; {‘name’: ‘Bob’, ‘age’:25}</a:t>
            </a:r>
          </a:p>
          <a:p>
            <a:r>
              <a:rPr lang="fr-FR" sz="1100" dirty="0">
                <a:solidFill>
                  <a:schemeClr val="bg1"/>
                </a:solidFill>
              </a:rPr>
              <a:t>--------------------------------</a:t>
            </a:r>
          </a:p>
          <a:p>
            <a:r>
              <a:rPr lang="fr-FR" sz="1100" dirty="0">
                <a:solidFill>
                  <a:schemeClr val="bg1"/>
                </a:solidFill>
              </a:rPr>
              <a:t>2</a:t>
            </a:r>
            <a:r>
              <a:rPr lang="fr-FR" sz="1100" baseline="30000" dirty="0">
                <a:solidFill>
                  <a:schemeClr val="bg1"/>
                </a:solidFill>
              </a:rPr>
              <a:t>nd</a:t>
            </a:r>
            <a:r>
              <a:rPr lang="fr-FR" sz="1100" dirty="0">
                <a:solidFill>
                  <a:schemeClr val="bg1"/>
                </a:solidFill>
              </a:rPr>
              <a:t>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name</a:t>
            </a:r>
            <a:r>
              <a:rPr lang="fr-FR" sz="1100" dirty="0">
                <a:solidFill>
                  <a:schemeClr val="bg1"/>
                </a:solidFill>
              </a:rPr>
              <a:t>, </a:t>
            </a:r>
            <a:r>
              <a:rPr lang="fr-FR" sz="1100" dirty="0">
                <a:solidFill>
                  <a:srgbClr val="00B0F0"/>
                </a:solidFill>
              </a:rPr>
              <a:t>age</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(name, age)</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 </a:t>
            </a:r>
            <a:r>
              <a:rPr lang="fr-FR" sz="1100" dirty="0">
                <a:solidFill>
                  <a:schemeClr val="accent2"/>
                </a:solidFill>
              </a:rPr>
              <a:t>‘’Bob’’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named(**details) with this syntax name and age are treated as keys for the arguments.</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3rd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a:t>
            </a:r>
            <a:r>
              <a:rPr lang="fr-FR" sz="1100" dirty="0">
                <a:solidFill>
                  <a:schemeClr val="accent2"/>
                </a:solidFill>
              </a:rPr>
              <a:t> ‘’Bob’’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a:t>
            </a:r>
            <a:r>
              <a:rPr lang="fr-FR" sz="1100" dirty="0">
                <a:solidFill>
                  <a:srgbClr val="00B0F0"/>
                </a:solidFill>
              </a:rPr>
              <a:t>details</a:t>
            </a:r>
            <a:r>
              <a:rPr lang="fr-FR" sz="1100" dirty="0">
                <a:solidFill>
                  <a:schemeClr val="bg1"/>
                </a:solidFill>
              </a:rPr>
              <a:t>)</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4th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accent1"/>
                </a:solidFill>
              </a:rPr>
              <a:t>def</a:t>
            </a:r>
            <a:r>
              <a:rPr lang="fr-FR" sz="1100" dirty="0">
                <a:solidFill>
                  <a:schemeClr val="bg1"/>
                </a:solidFill>
              </a:rPr>
              <a:t> </a:t>
            </a:r>
            <a:r>
              <a:rPr lang="fr-FR" sz="1100" dirty="0" err="1">
                <a:solidFill>
                  <a:schemeClr val="accent4">
                    <a:lumMod val="20000"/>
                    <a:lumOff val="80000"/>
                  </a:schemeClr>
                </a:solidFill>
              </a:rPr>
              <a:t>print_nicely</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named(**kwargs)</a:t>
            </a:r>
          </a:p>
          <a:p>
            <a:r>
              <a:rPr lang="fr-FR" sz="1100" dirty="0">
                <a:solidFill>
                  <a:schemeClr val="bg1"/>
                </a:solidFill>
              </a:rPr>
              <a:t>   </a:t>
            </a:r>
            <a:r>
              <a:rPr lang="fr-FR" sz="1100" dirty="0">
                <a:solidFill>
                  <a:srgbClr val="C90796"/>
                </a:solidFill>
              </a:rPr>
              <a:t>for</a:t>
            </a:r>
            <a:r>
              <a:rPr lang="fr-FR" sz="1100" dirty="0">
                <a:solidFill>
                  <a:schemeClr val="bg1"/>
                </a:solidFill>
              </a:rPr>
              <a:t> arg, value </a:t>
            </a:r>
            <a:r>
              <a:rPr lang="fr-FR" sz="1100" dirty="0">
                <a:solidFill>
                  <a:schemeClr val="accent1"/>
                </a:solidFill>
              </a:rPr>
              <a:t>in</a:t>
            </a:r>
            <a:r>
              <a:rPr lang="fr-FR" sz="1100" dirty="0">
                <a:solidFill>
                  <a:schemeClr val="bg1"/>
                </a:solidFill>
              </a:rPr>
              <a:t> kwargs.items():</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a:t>
            </a:r>
            <a:r>
              <a:rPr lang="fr-FR" sz="1100" dirty="0">
                <a:solidFill>
                  <a:schemeClr val="accent1"/>
                </a:solidFill>
              </a:rPr>
              <a:t>f</a:t>
            </a:r>
            <a:r>
              <a:rPr lang="fr-FR" sz="1100" dirty="0">
                <a:solidFill>
                  <a:schemeClr val="accent2"/>
                </a:solidFill>
              </a:rPr>
              <a:t>’’</a:t>
            </a:r>
            <a:r>
              <a:rPr lang="fr-FR" sz="1100" dirty="0">
                <a:solidFill>
                  <a:schemeClr val="accent1"/>
                </a:solidFill>
              </a:rPr>
              <a:t>{</a:t>
            </a:r>
            <a:r>
              <a:rPr lang="fr-FR" sz="1100" dirty="0">
                <a:solidFill>
                  <a:schemeClr val="bg1"/>
                </a:solidFill>
              </a:rPr>
              <a:t>arg</a:t>
            </a:r>
            <a:r>
              <a:rPr lang="fr-FR" sz="1100" dirty="0">
                <a:solidFill>
                  <a:schemeClr val="accent1"/>
                </a:solidFill>
              </a:rPr>
              <a:t>}</a:t>
            </a:r>
            <a:r>
              <a:rPr lang="fr-FR" sz="1100" dirty="0">
                <a:solidFill>
                  <a:schemeClr val="bg1"/>
                </a:solidFill>
              </a:rPr>
              <a:t>: </a:t>
            </a:r>
            <a:r>
              <a:rPr lang="fr-FR" sz="1100" dirty="0">
                <a:solidFill>
                  <a:schemeClr val="accent1"/>
                </a:solidFill>
              </a:rPr>
              <a:t>{</a:t>
            </a:r>
            <a:r>
              <a:rPr lang="fr-FR" sz="1100" dirty="0">
                <a:solidFill>
                  <a:schemeClr val="bg1"/>
                </a:solidFill>
              </a:rPr>
              <a:t>value</a:t>
            </a:r>
            <a:r>
              <a:rPr lang="fr-FR" sz="1100" dirty="0">
                <a:solidFill>
                  <a:schemeClr val="accent1"/>
                </a:solidFill>
              </a:rPr>
              <a:t>}</a:t>
            </a:r>
            <a:r>
              <a:rPr lang="fr-FR" sz="1100" dirty="0">
                <a:solidFill>
                  <a:schemeClr val="accent2"/>
                </a:solidFill>
              </a:rPr>
              <a:t>’’</a:t>
            </a:r>
            <a:r>
              <a:rPr lang="fr-FR" sz="1100" dirty="0">
                <a:solidFill>
                  <a:schemeClr val="bg1"/>
                </a:solidFill>
              </a:rPr>
              <a:t>)</a:t>
            </a:r>
          </a:p>
          <a:p>
            <a:endParaRPr lang="fr-FR" sz="1100" dirty="0">
              <a:solidFill>
                <a:schemeClr val="bg1"/>
              </a:solidFill>
            </a:endParaRPr>
          </a:p>
          <a:p>
            <a:r>
              <a:rPr lang="fr-FR" sz="1100" dirty="0">
                <a:solidFill>
                  <a:schemeClr val="bg1"/>
                </a:solidFill>
              </a:rPr>
              <a:t>&gt;&gt; {‘name’: ‘Bob’, ‘age’: 25}</a:t>
            </a:r>
          </a:p>
          <a:p>
            <a:r>
              <a:rPr lang="fr-FR" sz="1100" dirty="0">
                <a:solidFill>
                  <a:schemeClr val="bg1"/>
                </a:solidFill>
              </a:rPr>
              <a:t>&gt;&gt; name: Bob</a:t>
            </a:r>
          </a:p>
          <a:p>
            <a:r>
              <a:rPr lang="fr-FR" sz="1100" dirty="0">
                <a:solidFill>
                  <a:schemeClr val="bg1"/>
                </a:solidFill>
              </a:rPr>
              <a:t>&gt;&gt; age: 25</a:t>
            </a:r>
          </a:p>
        </p:txBody>
      </p:sp>
    </p:spTree>
    <p:extLst>
      <p:ext uri="{BB962C8B-B14F-4D97-AF65-F5344CB8AC3E}">
        <p14:creationId xmlns:p14="http://schemas.microsoft.com/office/powerpoint/2010/main" val="4400919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905779"/>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4030383"/>
            <a:ext cx="6866021" cy="2462213"/>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Ainsi:</a:t>
            </a:r>
          </a:p>
          <a:p>
            <a:endParaRPr lang="fr-FR" sz="1400" dirty="0">
              <a:solidFill>
                <a:schemeClr val="bg1"/>
              </a:solidFill>
              <a:highlight>
                <a:srgbClr val="000000"/>
              </a:highlight>
            </a:endParaRPr>
          </a:p>
          <a:p>
            <a:r>
              <a:rPr lang="fr-FR" sz="1400" dirty="0">
                <a:solidFill>
                  <a:schemeClr val="bg1"/>
                </a:solidFill>
                <a:highlight>
                  <a:srgbClr val="000000"/>
                </a:highlight>
              </a:rPr>
              <a:t>‘’’’</a:t>
            </a:r>
          </a:p>
          <a:p>
            <a:r>
              <a:rPr lang="fr-FR" sz="1400" dirty="0">
                <a:solidFill>
                  <a:schemeClr val="bg1"/>
                </a:solidFill>
                <a:highlight>
                  <a:srgbClr val="000000"/>
                </a:highlight>
              </a:rPr>
              <a:t>0</a:t>
            </a:r>
          </a:p>
          <a:p>
            <a:r>
              <a:rPr lang="fr-FR" sz="1400" dirty="0">
                <a:solidFill>
                  <a:schemeClr val="bg1"/>
                </a:solidFill>
                <a:highlight>
                  <a:srgbClr val="000000"/>
                </a:highlight>
              </a:rPr>
              <a:t>0.0	=&gt; False</a:t>
            </a:r>
          </a:p>
          <a:p>
            <a:r>
              <a:rPr lang="fr-FR" sz="1400" dirty="0">
                <a:solidFill>
                  <a:schemeClr val="bg1"/>
                </a:solidFill>
                <a:highlight>
                  <a:srgbClr val="000000"/>
                </a:highlight>
              </a:rPr>
              <a:t>[]</a:t>
            </a:r>
          </a:p>
          <a:p>
            <a:r>
              <a:rPr lang="fr-FR" sz="1400" dirty="0">
                <a:solidFill>
                  <a:schemeClr val="bg1"/>
                </a:solidFill>
                <a:highlight>
                  <a:srgbClr val="000000"/>
                </a:highlight>
              </a:rPr>
              <a:t>{}</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134</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135</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136</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137</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r>
              <a:rPr lang="en-US" sz="2667" dirty="0"/>
              <a:t>Empty string</a:t>
            </a:r>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9381" y="5011353"/>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a:t>
            </a:r>
            <a:r>
              <a:rPr lang="fr-FR" altLang="fr-FR" sz="6000" dirty="0" err="1">
                <a:solidFill>
                  <a:schemeClr val="accent5">
                    <a:lumMod val="75000"/>
                  </a:schemeClr>
                </a:solidFill>
              </a:rPr>
              <a:t>Leap</a:t>
            </a:r>
            <a:r>
              <a:rPr lang="fr-FR" altLang="fr-FR" sz="6000" dirty="0">
                <a:solidFill>
                  <a:schemeClr val="accent5">
                    <a:lumMod val="75000"/>
                  </a:schemeClr>
                </a:solidFill>
              </a:rPr>
              <a:t>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err="1">
                <a:solidFill>
                  <a:schemeClr val="accent5">
                    <a:lumMod val="75000"/>
                  </a:schemeClr>
                </a:solidFill>
              </a:rPr>
              <a:t>It’s</a:t>
            </a:r>
            <a:r>
              <a:rPr lang="fr-FR" altLang="fr-FR" sz="6000" dirty="0">
                <a:solidFill>
                  <a:schemeClr val="accent5">
                    <a:lumMod val="75000"/>
                  </a:schemeClr>
                </a:solidFill>
              </a:rPr>
              <a:t>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if ‘’</a:t>
            </a:r>
            <a:r>
              <a:rPr lang="fr-FR" dirty="0" err="1">
                <a:solidFill>
                  <a:schemeClr val="bg1"/>
                </a:solidFill>
                <a:highlight>
                  <a:srgbClr val="000000"/>
                </a:highlight>
              </a:rPr>
              <a:t>cle</a:t>
            </a:r>
            <a:r>
              <a:rPr lang="fr-FR" dirty="0">
                <a:solidFill>
                  <a:schemeClr val="bg1"/>
                </a:solidFill>
                <a:highlight>
                  <a:srgbClr val="000000"/>
                </a:highlight>
              </a:rPr>
              <a:t>’’ in dict: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endParaRPr lang="fr-FR" dirty="0">
              <a:solidFill>
                <a:schemeClr val="bg1"/>
              </a:solidFill>
              <a:highlight>
                <a:srgbClr val="000000"/>
              </a:highlight>
            </a:endParaRPr>
          </a:p>
          <a:p>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pass</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liste = [2, 7, ‘’texte’’, 4]</a:t>
            </a:r>
          </a:p>
          <a:p>
            <a:r>
              <a:rPr lang="fr-FR" dirty="0">
                <a:solidFill>
                  <a:schemeClr val="bg1"/>
                </a:solidFill>
                <a:highlight>
                  <a:srgbClr val="000000"/>
                </a:highlight>
              </a:rPr>
              <a:t>for i in liste:</a:t>
            </a:r>
          </a:p>
          <a:p>
            <a:r>
              <a:rPr lang="fr-FR" dirty="0">
                <a:solidFill>
                  <a:schemeClr val="bg1"/>
                </a:solidFill>
                <a:highlight>
                  <a:srgbClr val="000000"/>
                </a:highlight>
              </a:rPr>
              <a:t>  if not str(i).isdigit():</a:t>
            </a:r>
          </a:p>
          <a:p>
            <a:r>
              <a:rPr lang="fr-FR" dirty="0">
                <a:solidFill>
                  <a:schemeClr val="bg1"/>
                </a:solidFill>
                <a:highlight>
                  <a:srgbClr val="000000"/>
                </a:highlight>
              </a:rPr>
              <a:t>    liste.remove(i)</a:t>
            </a:r>
          </a:p>
          <a:p>
            <a:r>
              <a:rPr lang="fr-FR" dirty="0">
                <a:solidFill>
                  <a:schemeClr val="bg1"/>
                </a:solidFill>
                <a:highlight>
                  <a:srgbClr val="000000"/>
                </a:highlight>
              </a:rPr>
              <a:t>totale = sum(liste)</a:t>
            </a: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r>
              <a:rPr lang="fr-FR" dirty="0">
                <a:solidFill>
                  <a:schemeClr val="bg1"/>
                </a:solidFill>
                <a:highlight>
                  <a:srgbClr val="000000"/>
                </a:highlight>
              </a:rPr>
              <a:t>liste = [2, 7, ‘’texte’’, 4]</a:t>
            </a:r>
          </a:p>
          <a:p>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total = sum(liste)</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total = 0</a:t>
            </a: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 Bloc à essayer</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b="1" dirty="0">
                <a:solidFill>
                  <a:schemeClr val="bg1"/>
                </a:solidFill>
              </a:rPr>
              <a:t>try</a:t>
            </a:r>
            <a:r>
              <a:rPr lang="fr-FR" dirty="0">
                <a:solidFill>
                  <a:schemeClr val="bg1"/>
                </a:solidFill>
              </a:rPr>
              <a:t>: # On essaye de convertir l'année en entier</a:t>
            </a:r>
          </a:p>
          <a:p>
            <a:r>
              <a:rPr lang="fr-FR" dirty="0">
                <a:solidFill>
                  <a:schemeClr val="bg1"/>
                </a:solidFill>
              </a:rPr>
              <a:t>    annee = int(annee)</a:t>
            </a:r>
          </a:p>
          <a:p>
            <a:r>
              <a:rPr lang="fr-FR" b="1" dirty="0">
                <a:solidFill>
                  <a:schemeClr val="bg1"/>
                </a:solidFill>
              </a:rPr>
              <a:t>except</a:t>
            </a:r>
            <a:r>
              <a:rPr lang="fr-FR" dirty="0">
                <a:solidFill>
                  <a:schemeClr val="bg1"/>
                </a:solidFill>
              </a:rPr>
              <a: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b="1" dirty="0">
                <a:solidFill>
                  <a:schemeClr val="bg1"/>
                </a:solidFill>
              </a:rPr>
              <a:t>try</a:t>
            </a:r>
            <a:r>
              <a:rPr lang="fr-FR" dirty="0">
                <a:solidFill>
                  <a:schemeClr val="bg1"/>
                </a:solidFill>
              </a:rPr>
              <a:t>:</a:t>
            </a:r>
          </a:p>
          <a:p>
            <a:r>
              <a:rPr lang="fr-FR" dirty="0">
                <a:solidFill>
                  <a:schemeClr val="bg1"/>
                </a:solidFill>
              </a:rPr>
              <a:t>    resultat = numerateur / denominateur</a:t>
            </a:r>
          </a:p>
          <a:p>
            <a:r>
              <a:rPr lang="fr-FR" b="1" dirty="0">
                <a:solidFill>
                  <a:schemeClr val="bg1"/>
                </a:solidFill>
              </a:rPr>
              <a:t>except NameError</a:t>
            </a:r>
            <a:r>
              <a:rPr lang="fr-FR" dirty="0">
                <a:solidFill>
                  <a:schemeClr val="bg1"/>
                </a:solidFill>
              </a:rPr>
              <a:t>:</a:t>
            </a:r>
          </a:p>
          <a:p>
            <a:r>
              <a:rPr lang="fr-FR" dirty="0">
                <a:solidFill>
                  <a:schemeClr val="bg1"/>
                </a:solidFill>
              </a:rPr>
              <a:t>    print("La variable numerateur ou denominateur n'a pas été définie.")</a:t>
            </a:r>
          </a:p>
          <a:p>
            <a:r>
              <a:rPr lang="fr-FR" b="1" dirty="0">
                <a:solidFill>
                  <a:schemeClr val="bg1"/>
                </a:solidFill>
              </a:rPr>
              <a:t>except TypeError</a:t>
            </a:r>
            <a:r>
              <a:rPr lang="fr-FR" dirty="0">
                <a:solidFill>
                  <a:schemeClr val="bg1"/>
                </a:solidFill>
              </a:rPr>
              <a:t>:</a:t>
            </a:r>
          </a:p>
          <a:p>
            <a:r>
              <a:rPr lang="fr-FR" dirty="0">
                <a:solidFill>
                  <a:schemeClr val="bg1"/>
                </a:solidFill>
              </a:rPr>
              <a:t>    print("La variable numerateur ou denominateur possède un type incompatible avec la division.")</a:t>
            </a:r>
          </a:p>
          <a:p>
            <a:r>
              <a:rPr lang="fr-FR" b="1" dirty="0">
                <a:solidFill>
                  <a:schemeClr val="bg1"/>
                </a:solidFill>
              </a:rPr>
              <a:t>except ZeroDivisionError</a:t>
            </a:r>
            <a:r>
              <a:rPr lang="fr-FR" dirty="0">
                <a:solidFill>
                  <a:schemeClr val="bg1"/>
                </a:solidFill>
              </a:rPr>
              <a:t>:</a:t>
            </a:r>
          </a:p>
          <a:p>
            <a:r>
              <a:rPr lang="fr-FR" dirty="0">
                <a:solidFill>
                  <a:schemeClr val="bg1"/>
                </a:solidFill>
              </a:rPr>
              <a:t>    print("La variable denominateur est égale à 0.")</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b="1" dirty="0">
                <a:solidFill>
                  <a:schemeClr val="bg1"/>
                </a:solidFill>
              </a:rPr>
              <a:t>try</a:t>
            </a:r>
            <a:r>
              <a:rPr lang="fr-FR" dirty="0">
                <a:solidFill>
                  <a:schemeClr val="bg1"/>
                </a:solidFill>
              </a:rPr>
              <a:t>:</a:t>
            </a:r>
          </a:p>
          <a:p>
            <a:r>
              <a:rPr lang="fr-FR" dirty="0">
                <a:solidFill>
                  <a:schemeClr val="bg1"/>
                </a:solidFill>
              </a:rPr>
              <a:t>    # Bloc de test</a:t>
            </a:r>
          </a:p>
          <a:p>
            <a:r>
              <a:rPr lang="fr-FR" b="1" dirty="0">
                <a:solidFill>
                  <a:schemeClr val="bg1"/>
                </a:solidFill>
              </a:rPr>
              <a:t>except type_de_l_exception as exception_retournee</a:t>
            </a:r>
            <a:r>
              <a:rPr lang="fr-FR" dirty="0">
                <a:solidFill>
                  <a:schemeClr val="bg1"/>
                </a:solidFill>
              </a:rPr>
              <a:t>:</a:t>
            </a:r>
          </a:p>
          <a:p>
            <a:r>
              <a:rPr lang="fr-FR" dirty="0">
                <a:solidFill>
                  <a:schemeClr val="bg1"/>
                </a:solidFill>
              </a:rPr>
              <a:t>    print("Voici l'erreur :", exception_retournee)</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r>
              <a:rPr lang="fr-FR" sz="1400" b="1" dirty="0">
                <a:solidFill>
                  <a:schemeClr val="bg1"/>
                </a:solidFill>
              </a:rPr>
              <a:t>try</a:t>
            </a:r>
            <a:r>
              <a:rPr lang="fr-FR" sz="1400" dirty="0">
                <a:solidFill>
                  <a:schemeClr val="bg1"/>
                </a:solidFill>
              </a:rPr>
              <a:t>:</a:t>
            </a:r>
          </a:p>
          <a:p>
            <a:r>
              <a:rPr lang="fr-FR" sz="1400" dirty="0">
                <a:solidFill>
                  <a:schemeClr val="bg1"/>
                </a:solidFill>
              </a:rPr>
              <a:t>    # Test d'instruction(s)</a:t>
            </a:r>
          </a:p>
          <a:p>
            <a:r>
              <a:rPr lang="fr-FR" sz="1400" b="1" dirty="0">
                <a:solidFill>
                  <a:schemeClr val="bg1"/>
                </a:solidFill>
              </a:rPr>
              <a:t>except </a:t>
            </a:r>
            <a:r>
              <a:rPr lang="fr-FR" sz="1400" b="1" dirty="0" err="1">
                <a:solidFill>
                  <a:schemeClr val="bg1"/>
                </a:solidFill>
              </a:rPr>
              <a:t>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else:</a:t>
            </a:r>
          </a:p>
          <a:p>
            <a:r>
              <a:rPr lang="fr-FR" sz="1400" dirty="0">
                <a:solidFill>
                  <a:schemeClr val="bg1"/>
                </a:solidFill>
              </a:rPr>
              <a:t>    # Instruction(s) exécutée(s) si il n’y a pas d’erreur</a:t>
            </a:r>
            <a:endParaRPr lang="fr-FR" sz="1400" dirty="0">
              <a:solidFill>
                <a:schemeClr val="bg1"/>
              </a:solidFill>
              <a:highlight>
                <a:srgbClr val="000000"/>
              </a:highlight>
            </a:endParaRPr>
          </a:p>
          <a:p>
            <a:endParaRPr lang="fr-FR" sz="1400" dirty="0">
              <a:solidFill>
                <a:schemeClr val="bg1"/>
              </a:solidFill>
            </a:endParaRPr>
          </a:p>
          <a:p>
            <a:endParaRPr lang="fr-FR" sz="1400" dirty="0">
              <a:solidFill>
                <a:schemeClr val="bg1"/>
              </a:solidFill>
            </a:endParaRPr>
          </a:p>
          <a:p>
            <a:r>
              <a:rPr lang="fr-FR" sz="1400" b="1" dirty="0">
                <a:solidFill>
                  <a:schemeClr val="bg1"/>
                </a:solidFill>
              </a:rPr>
              <a:t>try</a:t>
            </a:r>
            <a:r>
              <a:rPr lang="fr-FR" sz="1400" dirty="0">
                <a:solidFill>
                  <a:schemeClr val="bg1"/>
                </a:solidFill>
              </a:rPr>
              <a:t>:</a:t>
            </a:r>
          </a:p>
          <a:p>
            <a:r>
              <a:rPr lang="fr-FR" sz="1400" dirty="0">
                <a:solidFill>
                  <a:schemeClr val="bg1"/>
                </a:solidFill>
              </a:rPr>
              <a:t>    # Test d'instruction(s)</a:t>
            </a:r>
          </a:p>
          <a:p>
            <a:r>
              <a:rPr lang="fr-FR" sz="1400" b="1" dirty="0">
                <a:solidFill>
                  <a:schemeClr val="bg1"/>
                </a:solidFill>
              </a:rPr>
              <a:t>except 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finally:</a:t>
            </a:r>
          </a:p>
          <a:p>
            <a:r>
              <a:rPr lang="fr-FR" sz="1400" dirty="0">
                <a:solidFill>
                  <a:schemeClr val="bg1"/>
                </a:solidFill>
              </a:rPr>
              <a:t>    # Instruction(s) exécutée(s) qu'il y ait eu des erreurs ou non</a:t>
            </a:r>
            <a:endParaRPr lang="fr-FR" sz="1400"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478423"/>
          </a:xfrm>
          <a:prstGeom prst="rect">
            <a:avLst/>
          </a:prstGeom>
          <a:solidFill>
            <a:schemeClr val="tx1"/>
          </a:solidFill>
        </p:spPr>
        <p:txBody>
          <a:bodyPr wrap="square" rtlCol="0">
            <a:spAutoFit/>
          </a:bodyPr>
          <a:lstStyle/>
          <a:p>
            <a:r>
              <a:rPr lang="fr-FR" sz="1400" dirty="0">
                <a:solidFill>
                  <a:schemeClr val="bg1"/>
                </a:solidFill>
                <a:highlight>
                  <a:srgbClr val="000000"/>
                </a:highlight>
              </a:rPr>
              <a:t>a = 5</a:t>
            </a:r>
          </a:p>
          <a:p>
            <a:r>
              <a:rPr lang="fr-FR" sz="1400" dirty="0">
                <a:solidFill>
                  <a:schemeClr val="bg1"/>
                </a:solidFill>
                <a:highlight>
                  <a:srgbClr val="000000"/>
                </a:highlight>
              </a:rPr>
              <a:t>b = 3</a:t>
            </a: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else</a:t>
            </a:r>
            <a:r>
              <a:rPr lang="fr-FR" sz="1400" dirty="0">
                <a:solidFill>
                  <a:schemeClr val="bg1"/>
                </a:solidFill>
                <a:highlight>
                  <a:srgbClr val="000000"/>
                </a:highlight>
              </a:rPr>
              <a:t>:</a:t>
            </a:r>
          </a:p>
          <a:p>
            <a:r>
              <a:rPr lang="fr-FR" sz="1400" dirty="0">
                <a:solidFill>
                  <a:schemeClr val="bg1"/>
                </a:solidFill>
                <a:highlight>
                  <a:srgbClr val="000000"/>
                </a:highlight>
              </a:rPr>
              <a:t>  print(resultat)</a:t>
            </a:r>
          </a:p>
          <a:p>
            <a:endParaRPr lang="fr-FR" sz="1400" dirty="0">
              <a:solidFill>
                <a:schemeClr val="bg1"/>
              </a:solidFill>
              <a:highlight>
                <a:srgbClr val="000000"/>
              </a:highlight>
            </a:endParaRP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finally</a:t>
            </a:r>
            <a:r>
              <a:rPr lang="fr-FR" sz="1400" dirty="0">
                <a:solidFill>
                  <a:schemeClr val="bg1"/>
                </a:solidFill>
                <a:highlight>
                  <a:srgbClr val="000000"/>
                </a:highlight>
              </a:rPr>
              <a:t>:</a:t>
            </a:r>
          </a:p>
          <a:p>
            <a:r>
              <a:rPr lang="fr-FR" sz="1400" dirty="0">
                <a:solidFill>
                  <a:schemeClr val="bg1"/>
                </a:solidFill>
                <a:highlight>
                  <a:srgbClr val="000000"/>
                </a:highlight>
              </a:rPr>
              <a:t>  print(‘’Fin du bloc.’’)</a:t>
            </a: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br>
              <a:rPr lang="fr-FR" altLang="fr-FR" sz="6000" dirty="0">
                <a:solidFill>
                  <a:schemeClr val="accent5">
                    <a:lumMod val="75000"/>
                  </a:schemeClr>
                </a:solidFill>
              </a:rPr>
            </a:br>
            <a:r>
              <a:rPr lang="fr-FR" altLang="fr-FR" sz="6000" dirty="0">
                <a:solidFill>
                  <a:schemeClr val="accent5">
                    <a:lumMod val="75000"/>
                  </a:schemeClr>
                </a:solidFill>
              </a:rPr>
              <a:t>exemple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154984"/>
          </a:xfrm>
          <a:prstGeom prst="rect">
            <a:avLst/>
          </a:prstGeom>
          <a:solidFill>
            <a:schemeClr val="tx1"/>
          </a:solidFill>
        </p:spPr>
        <p:txBody>
          <a:bodyPr wrap="square" rtlCol="0">
            <a:spAutoFit/>
          </a:bodyPr>
          <a:lstStyle/>
          <a:p>
            <a:r>
              <a:rPr lang="en-US" sz="1200" b="1" dirty="0">
                <a:solidFill>
                  <a:schemeClr val="bg1"/>
                </a:solidFill>
              </a:rPr>
              <a:t>try</a:t>
            </a:r>
            <a:r>
              <a:rPr lang="en-US" sz="1200" dirty="0">
                <a:solidFill>
                  <a:schemeClr val="bg1"/>
                </a:solidFill>
              </a:rPr>
              <a:t>:</a:t>
            </a:r>
          </a:p>
          <a:p>
            <a:r>
              <a:rPr lang="en-US" sz="1200" dirty="0">
                <a:solidFill>
                  <a:schemeClr val="bg1"/>
                </a:solidFill>
              </a:rPr>
              <a:t>    with open("DataStructures.py") as file:</a:t>
            </a:r>
          </a:p>
          <a:p>
            <a:r>
              <a:rPr lang="en-US" sz="1200" dirty="0">
                <a:solidFill>
                  <a:schemeClr val="bg1"/>
                </a:solidFill>
              </a:rPr>
              <a:t>        print("File opened.")</a:t>
            </a:r>
          </a:p>
          <a:p>
            <a:endParaRPr lang="en-US" sz="1200" dirty="0">
              <a:solidFill>
                <a:schemeClr val="bg1"/>
              </a:solidFill>
            </a:endParaRPr>
          </a:p>
          <a:p>
            <a:r>
              <a:rPr lang="en-US" sz="1200" dirty="0">
                <a:solidFill>
                  <a:schemeClr val="bg1"/>
                </a:solidFill>
              </a:rPr>
              <a:t>    age = int(input("Age: "))</a:t>
            </a:r>
          </a:p>
          <a:p>
            <a:r>
              <a:rPr lang="en-US" sz="1200" dirty="0">
                <a:solidFill>
                  <a:schemeClr val="bg1"/>
                </a:solidFill>
              </a:rPr>
              <a:t>    xfactor = 10 / age</a:t>
            </a:r>
          </a:p>
          <a:p>
            <a:r>
              <a:rPr lang="en-US" sz="1200" b="1" dirty="0">
                <a:solidFill>
                  <a:schemeClr val="bg1"/>
                </a:solidFill>
              </a:rPr>
              <a:t>except (ValueError, ZeroDivisionError):</a:t>
            </a:r>
          </a:p>
          <a:p>
            <a:r>
              <a:rPr lang="en-US" sz="1200" dirty="0">
                <a:solidFill>
                  <a:schemeClr val="bg1"/>
                </a:solidFill>
              </a:rPr>
              <a:t>    print("You didn't enter a valid age.")</a:t>
            </a:r>
          </a:p>
          <a:p>
            <a:r>
              <a:rPr lang="en-US" sz="1200" dirty="0">
                <a:solidFill>
                  <a:schemeClr val="bg1"/>
                </a:solidFill>
              </a:rPr>
              <a:t>else:</a:t>
            </a:r>
          </a:p>
          <a:p>
            <a:r>
              <a:rPr lang="en-US" sz="1200" dirty="0">
                <a:solidFill>
                  <a:schemeClr val="bg1"/>
                </a:solidFill>
              </a:rPr>
              <a:t>    print("No exceptions were thrown.")</a:t>
            </a:r>
          </a:p>
          <a:p>
            <a:r>
              <a:rPr lang="en-US" sz="1200" dirty="0">
                <a:solidFill>
                  <a:schemeClr val="bg1"/>
                </a:solidFill>
              </a:rPr>
              <a:t>finally:</a:t>
            </a:r>
          </a:p>
          <a:p>
            <a:r>
              <a:rPr lang="en-US" sz="1200" dirty="0">
                <a:solidFill>
                  <a:schemeClr val="bg1"/>
                </a:solidFill>
              </a:rPr>
              <a:t>    file.close()</a:t>
            </a:r>
          </a:p>
          <a:p>
            <a:r>
              <a:rPr lang="en-US" sz="1200" dirty="0">
                <a:solidFill>
                  <a:schemeClr val="bg1"/>
                </a:solidFill>
              </a:rPr>
              <a:t>print("Execution continues")</a:t>
            </a:r>
          </a:p>
          <a:p>
            <a:endParaRPr lang="en-US" sz="1200" dirty="0">
              <a:solidFill>
                <a:schemeClr val="bg1"/>
              </a:solidFill>
            </a:endParaRPr>
          </a:p>
          <a:p>
            <a:r>
              <a:rPr lang="en-US" sz="1200" dirty="0">
                <a:solidFill>
                  <a:schemeClr val="bg1"/>
                </a:solidFill>
              </a:rPr>
              <a:t>print("\n The with statement")</a:t>
            </a:r>
          </a:p>
          <a:p>
            <a:endParaRPr lang="en-US" sz="1200" dirty="0">
              <a:solidFill>
                <a:schemeClr val="bg1"/>
              </a:solidFill>
            </a:endParaRPr>
          </a:p>
          <a:p>
            <a:endParaRPr lang="en-US" sz="1200" dirty="0">
              <a:solidFill>
                <a:schemeClr val="bg1"/>
              </a:solidFill>
            </a:endParaRPr>
          </a:p>
          <a:p>
            <a:r>
              <a:rPr lang="en-US" sz="1200" dirty="0">
                <a:solidFill>
                  <a:schemeClr val="bg1"/>
                </a:solidFill>
              </a:rPr>
              <a:t>print("\n Raising Exceptions")</a:t>
            </a:r>
          </a:p>
          <a:p>
            <a:r>
              <a:rPr lang="en-US" sz="1200" dirty="0">
                <a:solidFill>
                  <a:schemeClr val="bg1"/>
                </a:solidFill>
              </a:rPr>
              <a:t>def calculate_xfactor(age):</a:t>
            </a:r>
          </a:p>
          <a:p>
            <a:r>
              <a:rPr lang="en-US" sz="1200" dirty="0">
                <a:solidFill>
                  <a:schemeClr val="bg1"/>
                </a:solidFill>
              </a:rPr>
              <a:t>    if age &lt;=0:</a:t>
            </a:r>
          </a:p>
          <a:p>
            <a:r>
              <a:rPr lang="en-US" sz="1200" dirty="0">
                <a:solidFill>
                  <a:schemeClr val="bg1"/>
                </a:solidFill>
              </a:rPr>
              <a:t>        raise ValueError # go to google and look for python3 built-in exception</a:t>
            </a:r>
          </a:p>
          <a:p>
            <a:r>
              <a:rPr lang="en-US" sz="1200" dirty="0">
                <a:solidFill>
                  <a:schemeClr val="bg1"/>
                </a:solidFill>
              </a:rPr>
              <a:t>    return 10 / age</a:t>
            </a:r>
            <a:endParaRPr lang="fr-FR" sz="1200"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 6/</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33626"/>
            <a:ext cx="12192000" cy="1325563"/>
          </a:xfrm>
        </p:spPr>
        <p:txBody>
          <a:bodyPr>
            <a:normAutofit/>
          </a:bodyPr>
          <a:lstStyle/>
          <a:p>
            <a:pPr lvl="0" algn="ctr" fontAlgn="base">
              <a:spcAft>
                <a:spcPct val="0"/>
              </a:spcAft>
            </a:pPr>
            <a:r>
              <a:rPr lang="fr-FR" altLang="fr-FR" sz="6000" dirty="0">
                <a:solidFill>
                  <a:schemeClr val="accent5">
                    <a:lumMod val="75000"/>
                  </a:schemeClr>
                </a:solidFill>
              </a:rPr>
              <a:t>Custom error classes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5355" y="723984"/>
            <a:ext cx="11487150" cy="5262979"/>
          </a:xfrm>
          <a:prstGeom prst="rect">
            <a:avLst/>
          </a:prstGeom>
          <a:solidFill>
            <a:schemeClr val="tx1"/>
          </a:solidFill>
        </p:spPr>
        <p:txBody>
          <a:bodyPr wrap="square" rtlCol="0">
            <a:spAutoFit/>
          </a:bodyPr>
          <a:lstStyle/>
          <a:p>
            <a:r>
              <a:rPr lang="en-US" sz="1200" dirty="0">
                <a:solidFill>
                  <a:schemeClr val="accent1"/>
                </a:solidFill>
              </a:rPr>
              <a:t>class </a:t>
            </a:r>
            <a:r>
              <a:rPr lang="en-US" sz="1200" dirty="0">
                <a:solidFill>
                  <a:schemeClr val="accent6"/>
                </a:solidFill>
              </a:rPr>
              <a:t>TooManyPagesReadError</a:t>
            </a:r>
            <a:r>
              <a:rPr lang="en-US" sz="1200" dirty="0">
                <a:solidFill>
                  <a:schemeClr val="bg1"/>
                </a:solidFill>
              </a:rPr>
              <a:t>(</a:t>
            </a:r>
            <a:r>
              <a:rPr lang="en-US" sz="1200" dirty="0">
                <a:solidFill>
                  <a:schemeClr val="accent6"/>
                </a:solidFill>
              </a:rPr>
              <a:t>ValueError</a:t>
            </a:r>
            <a:r>
              <a:rPr lang="en-US" sz="1200" dirty="0">
                <a:solidFill>
                  <a:schemeClr val="bg1"/>
                </a:solidFill>
              </a:rPr>
              <a:t>):</a:t>
            </a:r>
          </a:p>
          <a:p>
            <a:r>
              <a:rPr lang="en-US" sz="1200" dirty="0">
                <a:solidFill>
                  <a:schemeClr val="bg1"/>
                </a:solidFill>
              </a:rPr>
              <a:t>   </a:t>
            </a:r>
            <a:r>
              <a:rPr lang="en-US" sz="1200" dirty="0">
                <a:solidFill>
                  <a:srgbClr val="FF66FF"/>
                </a:solidFill>
              </a:rPr>
              <a:t>pass</a:t>
            </a:r>
          </a:p>
          <a:p>
            <a:endParaRPr lang="en-US" sz="1200" dirty="0">
              <a:solidFill>
                <a:schemeClr val="accent1"/>
              </a:solidFill>
            </a:endParaRPr>
          </a:p>
          <a:p>
            <a:r>
              <a:rPr lang="en-US" sz="1200" dirty="0">
                <a:solidFill>
                  <a:schemeClr val="accent1"/>
                </a:solidFill>
              </a:rPr>
              <a:t>class</a:t>
            </a:r>
            <a:r>
              <a:rPr lang="en-US" sz="1200" dirty="0">
                <a:solidFill>
                  <a:schemeClr val="bg1"/>
                </a:solidFill>
              </a:rPr>
              <a:t> </a:t>
            </a:r>
            <a:r>
              <a:rPr lang="en-US" sz="1200" dirty="0">
                <a:solidFill>
                  <a:schemeClr val="accent6"/>
                </a:solidFill>
              </a:rPr>
              <a:t>Book</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__init__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 </a:t>
            </a:r>
            <a:r>
              <a:rPr lang="en-US" sz="1200" dirty="0">
                <a:solidFill>
                  <a:schemeClr val="accent5">
                    <a:lumMod val="20000"/>
                    <a:lumOff val="80000"/>
                  </a:schemeClr>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str</a:t>
            </a:r>
            <a:r>
              <a:rPr lang="en-US" sz="1200" dirty="0">
                <a:solidFill>
                  <a:schemeClr val="bg1"/>
                </a:solidFill>
              </a:rPr>
              <a:t>, </a:t>
            </a:r>
            <a:r>
              <a:rPr lang="en-US" sz="1200" dirty="0">
                <a:solidFill>
                  <a:schemeClr val="accent5">
                    <a:lumMod val="20000"/>
                    <a:lumOff val="80000"/>
                  </a:schemeClr>
                </a:solidFill>
              </a:rPr>
              <a:t>page_count</a:t>
            </a:r>
            <a:r>
              <a:rPr lang="en-US" sz="1200" dirty="0">
                <a:solidFill>
                  <a:schemeClr val="accent5"/>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.page_count = page_count</a:t>
            </a:r>
          </a:p>
          <a:p>
            <a:r>
              <a:rPr lang="en-US" sz="1200" dirty="0">
                <a:solidFill>
                  <a:schemeClr val="bg1"/>
                </a:solidFill>
              </a:rPr>
              <a:t>      </a:t>
            </a:r>
            <a:r>
              <a:rPr lang="en-US" sz="1200" dirty="0">
                <a:solidFill>
                  <a:schemeClr val="accent1"/>
                </a:solidFill>
              </a:rPr>
              <a:t>self</a:t>
            </a:r>
            <a:r>
              <a:rPr lang="en-US" sz="1200" dirty="0">
                <a:solidFill>
                  <a:schemeClr val="bg1"/>
                </a:solidFill>
              </a:rPr>
              <a:t>.pages_read = 0</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a:t>
            </a:r>
          </a:p>
          <a:p>
            <a:r>
              <a:rPr lang="en-US" sz="1200" dirty="0">
                <a:solidFill>
                  <a:schemeClr val="bg1"/>
                </a:solidFill>
              </a:rPr>
              <a:t>         </a:t>
            </a:r>
            <a:r>
              <a:rPr lang="en-US" sz="1200" dirty="0">
                <a:solidFill>
                  <a:schemeClr val="accent1"/>
                </a:solidFill>
              </a:rPr>
              <a:t>f</a:t>
            </a:r>
            <a:r>
              <a:rPr lang="en-US" sz="1200" dirty="0">
                <a:solidFill>
                  <a:schemeClr val="accent2"/>
                </a:solidFill>
              </a:rPr>
              <a:t>”&lt;Book</a:t>
            </a:r>
            <a:r>
              <a:rPr lang="en-US" sz="1200" dirty="0">
                <a:solidFill>
                  <a:schemeClr val="bg1"/>
                </a:solidFill>
              </a:rPr>
              <a:t> </a:t>
            </a:r>
            <a:r>
              <a:rPr lang="en-US" sz="1200" dirty="0">
                <a:solidFill>
                  <a:schemeClr val="accent1"/>
                </a:solidFill>
              </a:rPr>
              <a:t>{self</a:t>
            </a:r>
            <a:r>
              <a:rPr lang="en-US" sz="1200" dirty="0">
                <a:solidFill>
                  <a:schemeClr val="bg1"/>
                </a:solidFill>
              </a:rPr>
              <a:t>.name}</a:t>
            </a:r>
            <a:r>
              <a:rPr lang="en-US" sz="1200" dirty="0">
                <a:solidFill>
                  <a:schemeClr val="accent2"/>
                </a:solidFill>
              </a:rPr>
              <a:t>, read </a:t>
            </a:r>
            <a:r>
              <a:rPr lang="en-US" sz="1200" dirty="0">
                <a:solidFill>
                  <a:schemeClr val="accent1"/>
                </a:solidFill>
              </a:rPr>
              <a:t>{self</a:t>
            </a:r>
            <a:r>
              <a:rPr lang="en-US" sz="1200" dirty="0">
                <a:solidFill>
                  <a:schemeClr val="bg1"/>
                </a:solidFill>
              </a:rPr>
              <a:t>.pages_read}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&gt;”</a:t>
            </a:r>
          </a:p>
          <a:p>
            <a:r>
              <a:rPr lang="en-US" sz="1200" dirty="0">
                <a:solidFill>
                  <a:schemeClr val="accent2"/>
                </a:solidFill>
              </a:rPr>
              <a:t>      </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read</a:t>
            </a:r>
            <a:r>
              <a:rPr lang="en-US" sz="1200" dirty="0">
                <a:solidFill>
                  <a:schemeClr val="bg1"/>
                </a:solidFill>
              </a:rPr>
              <a:t>(</a:t>
            </a:r>
            <a:r>
              <a:rPr lang="en-US" sz="1200" dirty="0">
                <a:solidFill>
                  <a:schemeClr val="accent5">
                    <a:lumMod val="40000"/>
                    <a:lumOff val="60000"/>
                  </a:schemeClr>
                </a:solidFill>
              </a:rPr>
              <a:t>self</a:t>
            </a:r>
            <a:r>
              <a:rPr lang="en-US" sz="1200" dirty="0">
                <a:solidFill>
                  <a:schemeClr val="bg1"/>
                </a:solidFill>
              </a:rPr>
              <a:t>, </a:t>
            </a:r>
            <a:r>
              <a:rPr lang="en-US" sz="1200" dirty="0">
                <a:solidFill>
                  <a:schemeClr val="accent5">
                    <a:lumMod val="40000"/>
                    <a:lumOff val="60000"/>
                  </a:schemeClr>
                </a:solidFill>
              </a:rPr>
              <a:t>pages</a:t>
            </a:r>
            <a:r>
              <a:rPr lang="en-US" sz="1200" dirty="0">
                <a:solidFill>
                  <a:schemeClr val="bg1"/>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rgbClr val="FF66FF"/>
                </a:solidFill>
              </a:rPr>
              <a:t>if</a:t>
            </a:r>
            <a:r>
              <a:rPr lang="en-US" sz="1200" dirty="0">
                <a:solidFill>
                  <a:schemeClr val="bg1"/>
                </a:solidFill>
              </a:rPr>
              <a:t> self.pages_read + pages &gt; self.page_count:</a:t>
            </a:r>
          </a:p>
          <a:p>
            <a:r>
              <a:rPr lang="en-US" sz="1200" dirty="0">
                <a:solidFill>
                  <a:schemeClr val="bg1"/>
                </a:solidFill>
              </a:rPr>
              <a:t>         </a:t>
            </a:r>
            <a:r>
              <a:rPr lang="en-US" sz="1200" dirty="0">
                <a:solidFill>
                  <a:srgbClr val="FF66FF"/>
                </a:solidFill>
              </a:rPr>
              <a:t>raise</a:t>
            </a:r>
            <a:r>
              <a:rPr lang="en-US" sz="1200" dirty="0">
                <a:solidFill>
                  <a:schemeClr val="bg1"/>
                </a:solidFill>
              </a:rPr>
              <a:t> TooManyPagesReadError(</a:t>
            </a:r>
          </a:p>
          <a:p>
            <a:r>
              <a:rPr lang="en-US" sz="1200" dirty="0">
                <a:solidFill>
                  <a:schemeClr val="bg1"/>
                </a:solidFill>
              </a:rPr>
              <a:t>            </a:t>
            </a:r>
            <a:r>
              <a:rPr lang="en-US" sz="1200" dirty="0">
                <a:solidFill>
                  <a:schemeClr val="accent1"/>
                </a:solidFill>
              </a:rPr>
              <a:t>f</a:t>
            </a:r>
            <a:r>
              <a:rPr lang="en-US" sz="1200" dirty="0">
                <a:solidFill>
                  <a:schemeClr val="accent2"/>
                </a:solidFill>
              </a:rPr>
              <a:t>”You tried to read </a:t>
            </a:r>
            <a:r>
              <a:rPr lang="en-US" sz="1200" dirty="0">
                <a:solidFill>
                  <a:schemeClr val="accent1"/>
                </a:solidFill>
              </a:rPr>
              <a:t>{self</a:t>
            </a:r>
            <a:r>
              <a:rPr lang="en-US" sz="1200" dirty="0">
                <a:solidFill>
                  <a:schemeClr val="bg1"/>
                </a:solidFill>
              </a:rPr>
              <a:t>.pages_read + pages} </a:t>
            </a:r>
            <a:r>
              <a:rPr lang="en-US" sz="1200" dirty="0">
                <a:solidFill>
                  <a:schemeClr val="accent2"/>
                </a:solidFill>
              </a:rPr>
              <a:t>pages, but this book only has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bg1"/>
                </a:solidFill>
              </a:rPr>
              <a:t> </a:t>
            </a:r>
            <a:r>
              <a:rPr lang="en-US" sz="1200" dirty="0">
                <a:solidFill>
                  <a:schemeClr val="accent2"/>
                </a:solidFill>
              </a:rPr>
              <a:t>pages.”</a:t>
            </a:r>
          </a:p>
          <a:p>
            <a:r>
              <a:rPr lang="en-US" sz="1200" dirty="0">
                <a:solidFill>
                  <a:schemeClr val="bg1"/>
                </a:solidFill>
              </a:rPr>
              <a:t>         )</a:t>
            </a:r>
          </a:p>
          <a:p>
            <a:r>
              <a:rPr lang="en-US" sz="1200" dirty="0">
                <a:solidFill>
                  <a:schemeClr val="bg1"/>
                </a:solidFill>
              </a:rPr>
              <a:t>      </a:t>
            </a:r>
            <a:r>
              <a:rPr lang="en-US" sz="1200" dirty="0">
                <a:solidFill>
                  <a:schemeClr val="accent1"/>
                </a:solidFill>
              </a:rPr>
              <a:t>self</a:t>
            </a:r>
            <a:r>
              <a:rPr lang="en-US" sz="1200" dirty="0">
                <a:solidFill>
                  <a:schemeClr val="bg1"/>
                </a:solidFill>
              </a:rPr>
              <a:t>.pages_read += pages</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accent2"/>
                </a:solidFill>
              </a:rPr>
              <a:t>”You have now read </a:t>
            </a:r>
            <a:r>
              <a:rPr lang="en-US" sz="1200" dirty="0">
                <a:solidFill>
                  <a:schemeClr val="accent1"/>
                </a:solidFill>
              </a:rPr>
              <a:t>{self</a:t>
            </a:r>
            <a:r>
              <a:rPr lang="en-US" sz="1200" dirty="0">
                <a:solidFill>
                  <a:schemeClr val="bg1"/>
                </a:solidFill>
              </a:rPr>
              <a:t>.pages_read</a:t>
            </a:r>
            <a:r>
              <a:rPr lang="en-US" sz="1200" dirty="0">
                <a:solidFill>
                  <a:schemeClr val="accent1"/>
                </a:solidFill>
              </a:rPr>
              <a:t>}</a:t>
            </a:r>
            <a:r>
              <a:rPr lang="en-US" sz="1200" dirty="0">
                <a:solidFill>
                  <a:schemeClr val="bg1"/>
                </a:solidFill>
              </a:rPr>
              <a:t>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bg1"/>
              </a:solidFill>
            </a:endParaRPr>
          </a:p>
          <a:p>
            <a:r>
              <a:rPr lang="en-US" sz="1200" dirty="0">
                <a:solidFill>
                  <a:schemeClr val="bg1"/>
                </a:solidFill>
              </a:rPr>
              <a:t>&gt;&gt;&gt; python101 = Book(</a:t>
            </a:r>
            <a:r>
              <a:rPr lang="en-US" sz="1200" dirty="0">
                <a:solidFill>
                  <a:schemeClr val="accent2"/>
                </a:solidFill>
              </a:rPr>
              <a:t>“Python 101”</a:t>
            </a:r>
            <a:r>
              <a:rPr lang="en-US" sz="1200" dirty="0">
                <a:solidFill>
                  <a:schemeClr val="bg1"/>
                </a:solidFill>
              </a:rPr>
              <a:t>, </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try</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35</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except</a:t>
            </a:r>
            <a:r>
              <a:rPr lang="en-US" sz="1200" dirty="0">
                <a:solidFill>
                  <a:schemeClr val="bg1"/>
                </a:solidFill>
              </a:rPr>
              <a:t> TooManyReadError </a:t>
            </a:r>
            <a:r>
              <a:rPr lang="en-US" sz="1200" dirty="0">
                <a:solidFill>
                  <a:srgbClr val="FF66FF"/>
                </a:solidFill>
              </a:rPr>
              <a:t>as</a:t>
            </a:r>
            <a:r>
              <a:rPr lang="en-US" sz="1200" dirty="0">
                <a:solidFill>
                  <a:schemeClr val="bg1"/>
                </a:solidFill>
              </a:rPr>
              <a:t> </a:t>
            </a:r>
            <a:r>
              <a:rPr lang="en-US" sz="1200" dirty="0">
                <a:solidFill>
                  <a:schemeClr val="accent6">
                    <a:lumMod val="20000"/>
                    <a:lumOff val="80000"/>
                  </a:schemeClr>
                </a:solidFill>
              </a:rPr>
              <a:t>e</a:t>
            </a:r>
            <a:r>
              <a:rPr lang="en-US" sz="1200" dirty="0">
                <a:solidFill>
                  <a:schemeClr val="bg1"/>
                </a:solidFill>
              </a:rPr>
              <a:t>:</a:t>
            </a:r>
          </a:p>
          <a:p>
            <a:r>
              <a:rPr lang="en-US" sz="1200" dirty="0">
                <a:solidFill>
                  <a:schemeClr val="bg1"/>
                </a:solidFill>
              </a:rPr>
              <a:t>   print(</a:t>
            </a:r>
            <a:r>
              <a:rPr lang="en-US" sz="1200" dirty="0">
                <a:solidFill>
                  <a:schemeClr val="accent6">
                    <a:lumMod val="20000"/>
                    <a:lumOff val="80000"/>
                  </a:schemeClr>
                </a:solidFill>
              </a:rPr>
              <a:t>e</a:t>
            </a:r>
            <a:r>
              <a:rPr lang="en-US" sz="1200" dirty="0">
                <a:solidFill>
                  <a:schemeClr val="bg1"/>
                </a:solidFill>
              </a:rPr>
              <a:t>)</a:t>
            </a:r>
            <a:endParaRPr lang="fr-FR" sz="1200" dirty="0">
              <a:solidFill>
                <a:schemeClr val="bg1"/>
              </a:solidFill>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2152374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150</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371514186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159</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325189201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6">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162</a:t>
            </a:fld>
            <a:endParaRPr lang="fr-FR" dirty="0"/>
          </a:p>
        </p:txBody>
      </p:sp>
    </p:spTree>
    <p:extLst>
      <p:ext uri="{BB962C8B-B14F-4D97-AF65-F5344CB8AC3E}">
        <p14:creationId xmlns:p14="http://schemas.microsoft.com/office/powerpoint/2010/main" val="400427446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163</a:t>
            </a:fld>
            <a:endParaRPr lang="fr-FR" dirty="0"/>
          </a:p>
        </p:txBody>
      </p:sp>
    </p:spTree>
    <p:extLst>
      <p:ext uri="{BB962C8B-B14F-4D97-AF65-F5344CB8AC3E}">
        <p14:creationId xmlns:p14="http://schemas.microsoft.com/office/powerpoint/2010/main" val="186851870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t>164</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165</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166</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accent6">
                  <a:lumMod val="20000"/>
                  <a:lumOff val="80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16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167</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168</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169</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170</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800767"/>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&gt;&gt;&gt; 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print(first, second, third)</a:t>
            </a:r>
          </a:p>
          <a:p>
            <a:r>
              <a:rPr lang="en-US" sz="1600" dirty="0">
                <a:solidFill>
                  <a:schemeClr val="bg1"/>
                </a:solidFill>
              </a:rPr>
              <a:t>&gt;&gt;&gt; 1 2 3</a:t>
            </a:r>
          </a:p>
          <a:p>
            <a:r>
              <a:rPr lang="en-US" sz="1600" dirty="0">
                <a:solidFill>
                  <a:schemeClr val="bg1"/>
                </a:solidFill>
              </a:rPr>
              <a:t>print(other)</a:t>
            </a:r>
          </a:p>
          <a:p>
            <a:r>
              <a:rPr lang="fr-FR" sz="1600" dirty="0">
                <a:solidFill>
                  <a:schemeClr val="bg1"/>
                </a:solidFill>
              </a:rPr>
              <a:t>&gt;&gt;&gt; [4,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171</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174</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176</a:t>
            </a:fld>
            <a:endParaRPr lang="fr-FR" dirty="0"/>
          </a:p>
        </p:txBody>
      </p:sp>
    </p:spTree>
    <p:extLst>
      <p:ext uri="{BB962C8B-B14F-4D97-AF65-F5344CB8AC3E}">
        <p14:creationId xmlns:p14="http://schemas.microsoft.com/office/powerpoint/2010/main" val="158471564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475516"/>
            <a:ext cx="11896721"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2"/>
                </a:solidFill>
              </a:rPr>
              <a:t>def</a:t>
            </a:r>
            <a:r>
              <a:rPr lang="fr-FR" altLang="fr-FR" sz="1200" dirty="0">
                <a:solidFill>
                  <a:schemeClr val="bg1"/>
                </a:solidFill>
              </a:rPr>
              <a:t> </a:t>
            </a:r>
            <a:r>
              <a:rPr lang="fr-FR" altLang="fr-FR" sz="1200" dirty="0">
                <a:solidFill>
                  <a:schemeClr val="accent4">
                    <a:lumMod val="40000"/>
                    <a:lumOff val="60000"/>
                  </a:schemeClr>
                </a:solidFill>
              </a:rPr>
              <a:t>afficher_flottant</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6">
                    <a:lumMod val="40000"/>
                    <a:lumOff val="60000"/>
                  </a:schemeClr>
                </a:solidFill>
              </a:rPr>
              <a:t>"""Fonction prenant en paramètre un flottant et renvoyant une chaîne de caractères représentant la troncature de ce</a:t>
            </a:r>
          </a:p>
          <a:p>
            <a:pPr lvl="0" eaLnBrk="0" fontAlgn="base" hangingPunct="0">
              <a:spcBef>
                <a:spcPct val="0"/>
              </a:spcBef>
              <a:spcAft>
                <a:spcPct val="0"/>
              </a:spcAft>
            </a:pPr>
            <a:r>
              <a:rPr lang="fr-FR" altLang="fr-FR" sz="1200" dirty="0">
                <a:solidFill>
                  <a:schemeClr val="accent6">
                    <a:lumMod val="40000"/>
                    <a:lumOff val="60000"/>
                  </a:schemeClr>
                </a:solidFill>
              </a:rPr>
              <a:t>    nombre. La partie flottante doit avoir une longueur maximum de 3 caractères.</a:t>
            </a:r>
          </a:p>
          <a:p>
            <a:pPr lvl="0" eaLnBrk="0" fontAlgn="base" hangingPunct="0">
              <a:spcBef>
                <a:spcPct val="0"/>
              </a:spcBef>
              <a:spcAft>
                <a:spcPct val="0"/>
              </a:spcAft>
            </a:pPr>
            <a:r>
              <a:rPr lang="fr-FR" altLang="fr-FR" sz="1200" dirty="0">
                <a:solidFill>
                  <a:schemeClr val="accent6">
                    <a:lumMod val="40000"/>
                    <a:lumOff val="60000"/>
                  </a:schemeClr>
                </a:solidFill>
              </a:rPr>
              <a:t>    De plus, on va remplacer le point décimal par la virgule"""</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if</a:t>
            </a:r>
            <a:r>
              <a:rPr lang="fr-FR" altLang="fr-FR" sz="1200" dirty="0">
                <a:solidFill>
                  <a:schemeClr val="bg1"/>
                </a:solidFill>
              </a:rPr>
              <a:t> </a:t>
            </a:r>
            <a:r>
              <a:rPr lang="fr-FR" altLang="fr-FR" sz="1200" dirty="0">
                <a:solidFill>
                  <a:srgbClr val="7030A0"/>
                </a:solidFill>
              </a:rPr>
              <a:t>type</a:t>
            </a:r>
            <a:r>
              <a:rPr lang="fr-FR" altLang="fr-FR" sz="1200" dirty="0">
                <a:solidFill>
                  <a:schemeClr val="bg1"/>
                </a:solidFill>
              </a:rPr>
              <a:t>(flottant) </a:t>
            </a:r>
            <a:r>
              <a:rPr lang="fr-FR" altLang="fr-FR" sz="1200" dirty="0">
                <a:solidFill>
                  <a:schemeClr val="accent2"/>
                </a:solidFill>
              </a:rPr>
              <a:t>is not</a:t>
            </a:r>
            <a:r>
              <a:rPr lang="fr-FR" altLang="fr-FR" sz="1200" dirty="0">
                <a:solidFill>
                  <a:schemeClr val="bg1"/>
                </a:solidFill>
              </a:rPr>
              <a:t> float: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raise</a:t>
            </a:r>
            <a:r>
              <a:rPr lang="fr-FR" altLang="fr-FR" sz="1200" dirty="0">
                <a:solidFill>
                  <a:schemeClr val="bg1"/>
                </a:solidFill>
              </a:rPr>
              <a:t> </a:t>
            </a:r>
            <a:r>
              <a:rPr lang="fr-FR" altLang="fr-FR" sz="1200" dirty="0">
                <a:solidFill>
                  <a:srgbClr val="7030A0"/>
                </a:solidFill>
              </a:rPr>
              <a:t>TypeError</a:t>
            </a:r>
            <a:r>
              <a:rPr lang="fr-FR" altLang="fr-FR" sz="1200" dirty="0">
                <a:solidFill>
                  <a:schemeClr val="bg1"/>
                </a:solidFill>
              </a:rPr>
              <a:t>(</a:t>
            </a:r>
            <a:r>
              <a:rPr lang="fr-FR" altLang="fr-FR" sz="1200" dirty="0">
                <a:solidFill>
                  <a:schemeClr val="accent6">
                    <a:lumMod val="40000"/>
                    <a:lumOff val="60000"/>
                  </a:schemeClr>
                </a:solidFill>
              </a:rPr>
              <a:t>"Le paramètre attendu doit être un flottant"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flottant = </a:t>
            </a:r>
            <a:r>
              <a:rPr lang="fr-FR" altLang="fr-FR" sz="1200" dirty="0">
                <a:solidFill>
                  <a:srgbClr val="7030A0"/>
                </a:solidFill>
              </a:rPr>
              <a:t>str</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partie_entiere, partie_flottante = flottant.split(".")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bg2">
                    <a:lumMod val="75000"/>
                  </a:schemeClr>
                </a:solidFill>
              </a:rPr>
              <a:t># La partie entière n'est pas à modifier</a:t>
            </a:r>
          </a:p>
          <a:p>
            <a:pPr lvl="0" eaLnBrk="0" fontAlgn="base" hangingPunct="0">
              <a:spcBef>
                <a:spcPct val="0"/>
              </a:spcBef>
              <a:spcAft>
                <a:spcPct val="0"/>
              </a:spcAft>
            </a:pPr>
            <a:r>
              <a:rPr lang="fr-FR" altLang="fr-FR" sz="1200" dirty="0">
                <a:solidFill>
                  <a:schemeClr val="bg2">
                    <a:lumMod val="75000"/>
                  </a:schemeClr>
                </a:solidFill>
              </a:rPr>
              <a:t>    # Seule la partie flottante doit être tronquée</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return</a:t>
            </a:r>
            <a:r>
              <a:rPr lang="fr-FR" altLang="fr-FR" sz="1200" dirty="0">
                <a:solidFill>
                  <a:schemeClr val="bg1"/>
                </a:solidFill>
              </a:rPr>
              <a:t> ",".join([partie_entiere, partie_flottante[:3]])</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print(afficher_flottant(12.586))</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180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List comprehension</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183</a:t>
            </a:fld>
            <a:endParaRPr lang="fr-FR" dirty="0"/>
          </a:p>
        </p:txBody>
      </p:sp>
    </p:spTree>
    <p:extLst>
      <p:ext uri="{BB962C8B-B14F-4D97-AF65-F5344CB8AC3E}">
        <p14:creationId xmlns:p14="http://schemas.microsoft.com/office/powerpoint/2010/main" val="295620505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1/8</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335120537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b="1" dirty="0">
                <a:solidFill>
                  <a:schemeClr val="bg1"/>
                </a:solidFill>
              </a:rPr>
              <a:t>vals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a:solidFill>
                  <a:schemeClr val="bg1"/>
                </a:solidFill>
              </a:rPr>
              <a:t>vals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vals.append(expression)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even_squares = [x * x for x in range(10) if not x % 2]</a:t>
            </a:r>
          </a:p>
          <a:p>
            <a:r>
              <a:rPr lang="en-US" sz="1200" dirty="0">
                <a:solidFill>
                  <a:schemeClr val="bg1"/>
                </a:solidFill>
              </a:rPr>
              <a:t>&gt;&gt;&gt; even_squares</a:t>
            </a: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2/8</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8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3/8</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22567463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4/8</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15663"/>
          </a:xfrm>
          <a:prstGeom prst="rect">
            <a:avLst/>
          </a:prstGeom>
          <a:solidFill>
            <a:schemeClr val="tx1"/>
          </a:solidFill>
        </p:spPr>
        <p:txBody>
          <a:bodyPr wrap="square" rtlCol="0">
            <a:spAutoFit/>
          </a:bodyPr>
          <a:lstStyle/>
          <a:p>
            <a:r>
              <a:rPr lang="en-US" sz="1200" dirty="0">
                <a:solidFill>
                  <a:schemeClr val="bg1"/>
                </a:solidFill>
              </a:rPr>
              <a:t> import random</a:t>
            </a:r>
          </a:p>
          <a:p>
            <a:r>
              <a:rPr lang="en-US" sz="1200" dirty="0">
                <a:solidFill>
                  <a:schemeClr val="bg1"/>
                </a:solidFill>
              </a:rPr>
              <a:t>     </a:t>
            </a:r>
          </a:p>
          <a:p>
            <a:r>
              <a:rPr lang="en-US" sz="1200" dirty="0">
                <a:solidFill>
                  <a:schemeClr val="bg1"/>
                </a:solidFill>
              </a:rPr>
              <a:t>    liste_random = [str(random.choice(range(2))) for _ in range(8)]</a:t>
            </a:r>
          </a:p>
          <a:p>
            <a:r>
              <a:rPr lang="en-US" sz="1200" dirty="0">
                <a:solidFill>
                  <a:schemeClr val="bg1"/>
                </a:solidFill>
              </a:rPr>
              <a:t>     </a:t>
            </a:r>
          </a:p>
          <a:p>
            <a:r>
              <a:rPr lang="en-US" sz="1200" dirty="0">
                <a:solidFill>
                  <a:schemeClr val="bg1"/>
                </a:solidFill>
              </a:rPr>
              <a:t>    print("".join(liste_random))</a:t>
            </a:r>
            <a:endParaRPr lang="fr-FR" sz="120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738664"/>
          </a:xfrm>
          <a:prstGeom prst="rect">
            <a:avLst/>
          </a:prstGeom>
          <a:noFill/>
        </p:spPr>
        <p:txBody>
          <a:bodyPr wrap="square" rtlCol="0">
            <a:spAutoFit/>
          </a:bodyPr>
          <a:lstStyle/>
          <a:p>
            <a:r>
              <a:rPr lang="fr-FR" sz="1400" dirty="0"/>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187</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307777"/>
          </a:xfrm>
          <a:prstGeom prst="rect">
            <a:avLst/>
          </a:prstGeom>
          <a:noFill/>
        </p:spPr>
        <p:txBody>
          <a:bodyPr wrap="square" rtlCol="0">
            <a:spAutoFit/>
          </a:bodyPr>
          <a:lstStyle/>
          <a:p>
            <a:r>
              <a:rPr lang="fr-FR" sz="1400" dirty="0"/>
              <a:t>Gênerons un aléatoirement un octet:</a:t>
            </a:r>
          </a:p>
        </p:txBody>
      </p:sp>
    </p:spTree>
    <p:extLst>
      <p:ext uri="{BB962C8B-B14F-4D97-AF65-F5344CB8AC3E}">
        <p14:creationId xmlns:p14="http://schemas.microsoft.com/office/powerpoint/2010/main" val="28932353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5/8</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341337420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6/8</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21209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7860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2716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6034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7/8</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9023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418288028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8/8</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2062218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95998732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rmAutofit fontScale="90000"/>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69736" y="-8209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032875"/>
            <a:ext cx="11928606" cy="5509200"/>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a:solidFill>
                  <a:schemeClr val="bg1"/>
                </a:solidFill>
              </a:rPr>
              <a:t>second.add(5)</a:t>
            </a:r>
          </a:p>
          <a:p>
            <a:r>
              <a:rPr lang="fr-FR" sz="1200" dirty="0">
                <a:solidFill>
                  <a:schemeClr val="bg1"/>
                </a:solidFill>
              </a:rPr>
              <a:t>second.remove(1)</a:t>
            </a:r>
          </a:p>
          <a:p>
            <a:r>
              <a:rPr lang="fr-FR" sz="1200" dirty="0">
                <a:solidFill>
                  <a:schemeClr val="bg1"/>
                </a:solidFill>
              </a:rPr>
              <a:t>len(second)</a:t>
            </a:r>
          </a:p>
          <a:p>
            <a:r>
              <a:rPr lang="fr-FR" sz="1200" dirty="0">
                <a:solidFill>
                  <a:schemeClr val="bg1"/>
                </a:solidFill>
              </a:rPr>
              <a:t>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a:t>
            </a:r>
            <a:r>
              <a:rPr lang="en-US" sz="1200" dirty="0">
                <a:solidFill>
                  <a:schemeClr val="accent1">
                    <a:lumMod val="60000"/>
                    <a:lumOff val="40000"/>
                  </a:schemeClr>
                </a:solidFill>
              </a:rPr>
              <a:t>)</a:t>
            </a:r>
            <a:r>
              <a:rPr lang="en-US" sz="1200" dirty="0">
                <a:solidFill>
                  <a:schemeClr val="bg1"/>
                </a:solidFill>
              </a:rPr>
              <a:t> # union of first and second, 2 syntaxes are available </a:t>
            </a:r>
            <a:r>
              <a:rPr lang="en-US" sz="1200" b="1" dirty="0">
                <a:solidFill>
                  <a:schemeClr val="accent2"/>
                </a:solidFill>
              </a:rPr>
              <a:t>|</a:t>
            </a:r>
            <a:r>
              <a:rPr lang="en-US" sz="1200" dirty="0">
                <a:solidFill>
                  <a:schemeClr val="bg1"/>
                </a:solidFill>
              </a:rPr>
              <a:t> or </a:t>
            </a:r>
            <a:r>
              <a:rPr lang="en-US" sz="1200" b="1" dirty="0">
                <a:solidFill>
                  <a:schemeClr val="accent2"/>
                </a:solidFill>
              </a:rPr>
              <a:t>.union</a:t>
            </a:r>
            <a:endParaRPr lang="en-US" sz="1200" dirty="0">
              <a:solidFill>
                <a:schemeClr val="accent2"/>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union</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&amp; second</a:t>
            </a:r>
            <a:r>
              <a:rPr lang="en-US" sz="1200" dirty="0">
                <a:solidFill>
                  <a:schemeClr val="accent1">
                    <a:lumMod val="60000"/>
                    <a:lumOff val="40000"/>
                  </a:schemeClr>
                </a:solidFill>
              </a:rPr>
              <a:t>)</a:t>
            </a:r>
            <a:r>
              <a:rPr lang="en-US" sz="1200" dirty="0">
                <a:solidFill>
                  <a:schemeClr val="bg1"/>
                </a:solidFill>
              </a:rPr>
              <a:t> # intersection of first and second, 2 syntaxes are available </a:t>
            </a:r>
            <a:r>
              <a:rPr lang="en-US" sz="1200" b="1" dirty="0">
                <a:solidFill>
                  <a:schemeClr val="accent2"/>
                </a:solidFill>
              </a:rPr>
              <a:t>&amp;</a:t>
            </a:r>
            <a:r>
              <a:rPr lang="en-US" sz="1200" dirty="0">
                <a:solidFill>
                  <a:schemeClr val="bg1"/>
                </a:solidFill>
              </a:rPr>
              <a:t> or </a:t>
            </a:r>
            <a:r>
              <a:rPr lang="en-US" sz="1200" b="1" dirty="0">
                <a:solidFill>
                  <a:schemeClr val="accent2"/>
                </a:solidFill>
              </a:rPr>
              <a:t>.intersection</a:t>
            </a:r>
            <a:endParaRPr lang="en-US" sz="1200" dirty="0">
              <a:solidFill>
                <a:schemeClr val="accent2"/>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intersection</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 # soustraction de deux ensembles, 2 syntaxes are available </a:t>
            </a:r>
            <a:r>
              <a:rPr lang="en-US" sz="1200" b="1" dirty="0">
                <a:solidFill>
                  <a:schemeClr val="accent2"/>
                </a:solidFill>
              </a:rPr>
              <a:t>–</a:t>
            </a:r>
            <a:r>
              <a:rPr lang="en-US" sz="1200" dirty="0">
                <a:solidFill>
                  <a:schemeClr val="accent2"/>
                </a:solidFill>
              </a:rPr>
              <a:t> </a:t>
            </a:r>
            <a:r>
              <a:rPr lang="en-US" sz="1200" dirty="0">
                <a:solidFill>
                  <a:schemeClr val="bg1"/>
                </a:solidFill>
              </a:rPr>
              <a:t>or </a:t>
            </a:r>
            <a:r>
              <a:rPr lang="en-US" sz="1200" b="1" dirty="0">
                <a:solidFill>
                  <a:schemeClr val="accent2"/>
                </a:solidFill>
              </a:rPr>
              <a:t>.difference</a:t>
            </a: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difference</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a:t>
            </a:r>
            <a:r>
              <a:rPr lang="en-US" sz="1200" dirty="0">
                <a:solidFill>
                  <a:schemeClr val="accent1">
                    <a:lumMod val="60000"/>
                    <a:lumOff val="40000"/>
                  </a:schemeClr>
                </a:solidFill>
              </a:rPr>
              <a:t>)</a:t>
            </a:r>
            <a:r>
              <a:rPr lang="en-US" sz="1200" dirty="0">
                <a:solidFill>
                  <a:schemeClr val="bg1"/>
                </a:solidFill>
              </a:rPr>
              <a:t> # symetric difference (everything which is not in both set), 2 syntaxes are available </a:t>
            </a:r>
            <a:r>
              <a:rPr lang="en-US" sz="1200" b="1" dirty="0">
                <a:solidFill>
                  <a:schemeClr val="accent2"/>
                </a:solidFill>
              </a:rPr>
              <a:t>^</a:t>
            </a:r>
            <a:r>
              <a:rPr lang="en-US" sz="1200" dirty="0">
                <a:solidFill>
                  <a:schemeClr val="bg1"/>
                </a:solidFill>
              </a:rPr>
              <a:t> or </a:t>
            </a:r>
            <a:r>
              <a:rPr lang="en-US" sz="1200" b="1" dirty="0">
                <a:solidFill>
                  <a:schemeClr val="accent2"/>
                </a:solidFill>
              </a:rPr>
              <a:t>.symmetric_difference</a:t>
            </a: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symmetric_difference</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600" dirty="0">
                <a:solidFill>
                  <a:schemeClr val="bg1"/>
                </a:solidFill>
              </a:rPr>
              <a:t>!!! Set doesn’t have </a:t>
            </a:r>
            <a:r>
              <a:rPr lang="en-US" sz="1600" b="1" dirty="0">
                <a:solidFill>
                  <a:schemeClr val="bg1"/>
                </a:solidFill>
              </a:rPr>
              <a:t>order</a:t>
            </a:r>
            <a:r>
              <a:rPr lang="en-US" sz="1600" dirty="0">
                <a:solidFill>
                  <a:schemeClr val="bg1"/>
                </a:solidFill>
              </a:rPr>
              <a:t>, </a:t>
            </a:r>
            <a:r>
              <a:rPr lang="en-US" sz="1600" b="1" dirty="0">
                <a:solidFill>
                  <a:schemeClr val="bg1"/>
                </a:solidFill>
              </a:rPr>
              <a:t>index </a:t>
            </a:r>
            <a:r>
              <a:rPr lang="en-US" sz="1600" dirty="0">
                <a:solidFill>
                  <a:schemeClr val="bg1"/>
                </a:solidFill>
              </a:rPr>
              <a:t>!!! It is an un-ordered collection of unique items we cannot have duplicates</a:t>
            </a:r>
            <a:endParaRPr lang="en-US" sz="1600" b="1"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363876117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328228871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54E736-27E2-430B-A64C-929CC555D27A}"/>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3D37A253-FAE8-4D68-BEF2-ED6D9C4C75B0}"/>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047BB7A9-6D72-441E-A529-EBE1A75B9CC2}"/>
              </a:ext>
            </a:extLst>
          </p:cNvPr>
          <p:cNvSpPr>
            <a:spLocks noGrp="1"/>
          </p:cNvSpPr>
          <p:nvPr>
            <p:ph type="sldNum" sz="quarter" idx="12"/>
          </p:nvPr>
        </p:nvSpPr>
        <p:spPr/>
        <p:txBody>
          <a:bodyPr/>
          <a:lstStyle/>
          <a:p>
            <a:fld id="{27BFB900-AE02-4433-B1C1-759136C50A0B}" type="slidenum">
              <a:rPr lang="fr-FR" smtClean="0"/>
              <a:t>2</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4F6182E5-2960-4BB9-9955-24C0A5A22171}"/>
                  </a:ext>
                </a:extLst>
              </p:cNvPr>
              <p:cNvGraphicFramePr>
                <a:graphicFrameLocks noChangeAspect="1"/>
              </p:cNvGraphicFramePr>
              <p:nvPr>
                <p:extLst>
                  <p:ext uri="{D42A27DB-BD31-4B8C-83A1-F6EECF244321}">
                    <p14:modId xmlns:p14="http://schemas.microsoft.com/office/powerpoint/2010/main" val="2179414319"/>
                  </p:ext>
                </p:extLst>
              </p:nvPr>
            </p:nvGraphicFramePr>
            <p:xfrm>
              <a:off x="838200" y="1825625"/>
              <a:ext cx="10515600" cy="4351338"/>
            </p:xfrm>
            <a:graphic>
              <a:graphicData uri="http://schemas.microsoft.com/office/powerpoint/2016/summaryzoom">
                <psuz:summaryZm>
                  <psuz:summaryZmObj sectionId="{446D0059-68CE-4DD9-8B89-A6AACE7AE25E}">
                    <psuz:zmPr id="{E311A9FC-ADE3-48A1-8776-4D22588F2684}" transitionDur="1000">
                      <p166:blipFill xmlns:p166="http://schemas.microsoft.com/office/powerpoint/2016/6/main">
                        <a:blip r:embed="rId2"/>
                        <a:stretch>
                          <a:fillRect/>
                        </a:stretch>
                      </p166:blipFill>
                      <p166:spPr xmlns:p166="http://schemas.microsoft.com/office/powerpoint/2016/6/main">
                        <a:xfrm>
                          <a:off x="632957" y="105678"/>
                          <a:ext cx="994590" cy="559457"/>
                        </a:xfrm>
                        <a:prstGeom prst="rect">
                          <a:avLst/>
                        </a:prstGeom>
                        <a:ln w="3175">
                          <a:solidFill>
                            <a:prstClr val="ltGray"/>
                          </a:solidFill>
                        </a:ln>
                      </p166:spPr>
                    </psuz:zmPr>
                  </psuz:summaryZmObj>
                  <psuz:summaryZmObj sectionId="{86499CC7-6B6D-4587-AA7B-59179A13DF17}">
                    <psuz:zmPr id="{CC38A105-88FE-4C91-9D73-B4871260782D}" transitionDur="1000">
                      <p166:blipFill xmlns:p166="http://schemas.microsoft.com/office/powerpoint/2016/6/main">
                        <a:blip r:embed="rId3"/>
                        <a:stretch>
                          <a:fillRect/>
                        </a:stretch>
                      </p166:blipFill>
                      <p166:spPr xmlns:p166="http://schemas.microsoft.com/office/powerpoint/2016/6/main">
                        <a:xfrm>
                          <a:off x="1664844" y="105678"/>
                          <a:ext cx="994590" cy="559457"/>
                        </a:xfrm>
                        <a:prstGeom prst="rect">
                          <a:avLst/>
                        </a:prstGeom>
                        <a:ln w="3175">
                          <a:solidFill>
                            <a:prstClr val="ltGray"/>
                          </a:solidFill>
                        </a:ln>
                      </p166:spPr>
                    </psuz:zmPr>
                  </psuz:summaryZmObj>
                  <psuz:summaryZmObj sectionId="{9A39BE65-5AC5-4A1E-B74C-0F81CDDA6538}">
                    <psuz:zmPr id="{27BC5312-A3E5-4735-A9C1-17E5A085BAD4}" transitionDur="1000">
                      <p166:blipFill xmlns:p166="http://schemas.microsoft.com/office/powerpoint/2016/6/main">
                        <a:blip r:embed="rId4"/>
                        <a:stretch>
                          <a:fillRect/>
                        </a:stretch>
                      </p166:blipFill>
                      <p166:spPr xmlns:p166="http://schemas.microsoft.com/office/powerpoint/2016/6/main">
                        <a:xfrm>
                          <a:off x="2696731" y="105678"/>
                          <a:ext cx="994590" cy="559457"/>
                        </a:xfrm>
                        <a:prstGeom prst="rect">
                          <a:avLst/>
                        </a:prstGeom>
                        <a:ln w="3175">
                          <a:solidFill>
                            <a:prstClr val="ltGray"/>
                          </a:solidFill>
                        </a:ln>
                      </p166:spPr>
                    </psuz:zmPr>
                  </psuz:summaryZmObj>
                  <psuz:summaryZmObj sectionId="{EC2E4647-D50A-4948-8DD8-1B9045D8FA63}">
                    <psuz:zmPr id="{5BF34B07-4671-478F-B1F4-08E69C8A3020}" transitionDur="1000">
                      <p166:blipFill xmlns:p166="http://schemas.microsoft.com/office/powerpoint/2016/6/main">
                        <a:blip r:embed="rId5"/>
                        <a:stretch>
                          <a:fillRect/>
                        </a:stretch>
                      </p166:blipFill>
                      <p166:spPr xmlns:p166="http://schemas.microsoft.com/office/powerpoint/2016/6/main">
                        <a:xfrm>
                          <a:off x="3728618" y="105678"/>
                          <a:ext cx="994590" cy="559457"/>
                        </a:xfrm>
                        <a:prstGeom prst="rect">
                          <a:avLst/>
                        </a:prstGeom>
                        <a:ln w="3175">
                          <a:solidFill>
                            <a:prstClr val="ltGray"/>
                          </a:solidFill>
                        </a:ln>
                      </p166:spPr>
                    </psuz:zmPr>
                  </psuz:summaryZmObj>
                  <psuz:summaryZmObj sectionId="{733CA848-2772-4868-B7C4-DF980742C4B5}">
                    <psuz:zmPr id="{8F2AFD5C-8F49-4E47-9178-4A49A9F0CDC1}" transitionDur="1000">
                      <p166:blipFill xmlns:p166="http://schemas.microsoft.com/office/powerpoint/2016/6/main">
                        <a:blip r:embed="rId6"/>
                        <a:stretch>
                          <a:fillRect/>
                        </a:stretch>
                      </p166:blipFill>
                      <p166:spPr xmlns:p166="http://schemas.microsoft.com/office/powerpoint/2016/6/main">
                        <a:xfrm>
                          <a:off x="4760505" y="105678"/>
                          <a:ext cx="994590" cy="559457"/>
                        </a:xfrm>
                        <a:prstGeom prst="rect">
                          <a:avLst/>
                        </a:prstGeom>
                        <a:ln w="3175">
                          <a:solidFill>
                            <a:prstClr val="ltGray"/>
                          </a:solidFill>
                        </a:ln>
                      </p166:spPr>
                    </psuz:zmPr>
                  </psuz:summaryZmObj>
                  <psuz:summaryZmObj sectionId="{991E8CD9-9F53-499A-AFA9-E7B6A9112219}">
                    <psuz:zmPr id="{DA5BC969-4B74-4CEA-99BD-6DDBB585AB92}" transitionDur="1000">
                      <p166:blipFill xmlns:p166="http://schemas.microsoft.com/office/powerpoint/2016/6/main">
                        <a:blip r:embed="rId7"/>
                        <a:stretch>
                          <a:fillRect/>
                        </a:stretch>
                      </p166:blipFill>
                      <p166:spPr xmlns:p166="http://schemas.microsoft.com/office/powerpoint/2016/6/main">
                        <a:xfrm>
                          <a:off x="5792392" y="105678"/>
                          <a:ext cx="994590" cy="559457"/>
                        </a:xfrm>
                        <a:prstGeom prst="rect">
                          <a:avLst/>
                        </a:prstGeom>
                        <a:ln w="3175">
                          <a:solidFill>
                            <a:prstClr val="ltGray"/>
                          </a:solidFill>
                        </a:ln>
                      </p166:spPr>
                    </psuz:zmPr>
                  </psuz:summaryZmObj>
                  <psuz:summaryZmObj sectionId="{3CF8CC3D-BE27-4FEF-931F-B16A41C72558}">
                    <psuz:zmPr id="{DC7FF43A-C081-4DDF-895B-F75E21496A75}" transitionDur="1000">
                      <p166:blipFill xmlns:p166="http://schemas.microsoft.com/office/powerpoint/2016/6/main">
                        <a:blip r:embed="rId8"/>
                        <a:stretch>
                          <a:fillRect/>
                        </a:stretch>
                      </p166:blipFill>
                      <p166:spPr xmlns:p166="http://schemas.microsoft.com/office/powerpoint/2016/6/main">
                        <a:xfrm>
                          <a:off x="6824279" y="105678"/>
                          <a:ext cx="994590" cy="559457"/>
                        </a:xfrm>
                        <a:prstGeom prst="rect">
                          <a:avLst/>
                        </a:prstGeom>
                        <a:ln w="3175">
                          <a:solidFill>
                            <a:prstClr val="ltGray"/>
                          </a:solidFill>
                        </a:ln>
                      </p166:spPr>
                    </psuz:zmPr>
                  </psuz:summaryZmObj>
                  <psuz:summaryZmObj sectionId="{56C92FB1-E616-4DA5-9C01-E460B1826D6C}">
                    <psuz:zmPr id="{65D2A8F9-17CB-4B9E-9454-DA387217DADC}" transitionDur="1000">
                      <p166:blipFill xmlns:p166="http://schemas.microsoft.com/office/powerpoint/2016/6/main">
                        <a:blip r:embed="rId9"/>
                        <a:stretch>
                          <a:fillRect/>
                        </a:stretch>
                      </p166:blipFill>
                      <p166:spPr xmlns:p166="http://schemas.microsoft.com/office/powerpoint/2016/6/main">
                        <a:xfrm>
                          <a:off x="7856166" y="105678"/>
                          <a:ext cx="994590" cy="559457"/>
                        </a:xfrm>
                        <a:prstGeom prst="rect">
                          <a:avLst/>
                        </a:prstGeom>
                        <a:ln w="3175">
                          <a:solidFill>
                            <a:prstClr val="ltGray"/>
                          </a:solidFill>
                        </a:ln>
                      </p166:spPr>
                    </psuz:zmPr>
                  </psuz:summaryZmObj>
                  <psuz:summaryZmObj sectionId="{722A7C2E-FAFD-422A-B19E-A39788675F00}">
                    <psuz:zmPr id="{4B945004-0D30-4608-BA1E-4156C8D859F4}" transitionDur="1000">
                      <p166:blipFill xmlns:p166="http://schemas.microsoft.com/office/powerpoint/2016/6/main">
                        <a:blip r:embed="rId10"/>
                        <a:stretch>
                          <a:fillRect/>
                        </a:stretch>
                      </p166:blipFill>
                      <p166:spPr xmlns:p166="http://schemas.microsoft.com/office/powerpoint/2016/6/main">
                        <a:xfrm>
                          <a:off x="8888053" y="105678"/>
                          <a:ext cx="994590" cy="559457"/>
                        </a:xfrm>
                        <a:prstGeom prst="rect">
                          <a:avLst/>
                        </a:prstGeom>
                        <a:ln w="3175">
                          <a:solidFill>
                            <a:prstClr val="ltGray"/>
                          </a:solidFill>
                        </a:ln>
                      </p166:spPr>
                    </psuz:zmPr>
                  </psuz:summaryZmObj>
                  <psuz:summaryZmObj sectionId="{911045AB-7BE3-419B-819B-7C6B03C81253}">
                    <psuz:zmPr id="{D0C3BE5A-D447-479B-A6D8-7D63B75A1036}" transitionDur="1000">
                      <p166:blipFill xmlns:p166="http://schemas.microsoft.com/office/powerpoint/2016/6/main">
                        <a:blip r:embed="rId11"/>
                        <a:stretch>
                          <a:fillRect/>
                        </a:stretch>
                      </p166:blipFill>
                      <p166:spPr xmlns:p166="http://schemas.microsoft.com/office/powerpoint/2016/6/main">
                        <a:xfrm>
                          <a:off x="632957" y="702432"/>
                          <a:ext cx="994590" cy="559457"/>
                        </a:xfrm>
                        <a:prstGeom prst="rect">
                          <a:avLst/>
                        </a:prstGeom>
                        <a:ln w="3175">
                          <a:solidFill>
                            <a:prstClr val="ltGray"/>
                          </a:solidFill>
                        </a:ln>
                      </p166:spPr>
                    </psuz:zmPr>
                  </psuz:summaryZmObj>
                  <psuz:summaryZmObj sectionId="{AC30B3E3-5BFA-47C8-9565-739FCA67AF89}">
                    <psuz:zmPr id="{970B674C-ADB6-4927-B512-AD48D4F62DEF}" transitionDur="1000">
                      <p166:blipFill xmlns:p166="http://schemas.microsoft.com/office/powerpoint/2016/6/main">
                        <a:blip r:embed="rId12"/>
                        <a:stretch>
                          <a:fillRect/>
                        </a:stretch>
                      </p166:blipFill>
                      <p166:spPr xmlns:p166="http://schemas.microsoft.com/office/powerpoint/2016/6/main">
                        <a:xfrm>
                          <a:off x="1664844" y="702432"/>
                          <a:ext cx="994590" cy="559457"/>
                        </a:xfrm>
                        <a:prstGeom prst="rect">
                          <a:avLst/>
                        </a:prstGeom>
                        <a:ln w="3175">
                          <a:solidFill>
                            <a:prstClr val="ltGray"/>
                          </a:solidFill>
                        </a:ln>
                      </p166:spPr>
                    </psuz:zmPr>
                  </psuz:summaryZmObj>
                  <psuz:summaryZmObj sectionId="{1212C972-11D1-407A-9BC2-5E1FFB47B952}">
                    <psuz:zmPr id="{E8628A2E-9C9E-40D2-A836-06486765409B}" transitionDur="1000">
                      <p166:blipFill xmlns:p166="http://schemas.microsoft.com/office/powerpoint/2016/6/main">
                        <a:blip r:embed="rId13"/>
                        <a:stretch>
                          <a:fillRect/>
                        </a:stretch>
                      </p166:blipFill>
                      <p166:spPr xmlns:p166="http://schemas.microsoft.com/office/powerpoint/2016/6/main">
                        <a:xfrm>
                          <a:off x="2696731" y="702432"/>
                          <a:ext cx="994590" cy="559457"/>
                        </a:xfrm>
                        <a:prstGeom prst="rect">
                          <a:avLst/>
                        </a:prstGeom>
                        <a:ln w="3175">
                          <a:solidFill>
                            <a:prstClr val="ltGray"/>
                          </a:solidFill>
                        </a:ln>
                      </p166:spPr>
                    </psuz:zmPr>
                  </psuz:summaryZmObj>
                  <psuz:summaryZmObj sectionId="{0A01A933-B389-4F6E-B4C9-C7E94A9CCB9E}">
                    <psuz:zmPr id="{9E59787A-23C2-4AB4-984F-6A01363B0108}" transitionDur="1000">
                      <p166:blipFill xmlns:p166="http://schemas.microsoft.com/office/powerpoint/2016/6/main">
                        <a:blip r:embed="rId14"/>
                        <a:stretch>
                          <a:fillRect/>
                        </a:stretch>
                      </p166:blipFill>
                      <p166:spPr xmlns:p166="http://schemas.microsoft.com/office/powerpoint/2016/6/main">
                        <a:xfrm>
                          <a:off x="3728618" y="702432"/>
                          <a:ext cx="994590" cy="559457"/>
                        </a:xfrm>
                        <a:prstGeom prst="rect">
                          <a:avLst/>
                        </a:prstGeom>
                        <a:ln w="3175">
                          <a:solidFill>
                            <a:prstClr val="ltGray"/>
                          </a:solidFill>
                        </a:ln>
                      </p166:spPr>
                    </psuz:zmPr>
                  </psuz:summaryZmObj>
                  <psuz:summaryZmObj sectionId="{BB6B3F51-904D-4CAA-A7C0-D71C260C180D}">
                    <psuz:zmPr id="{DA8E3CFA-CBD5-4EF5-877E-8B807EF7CF47}" transitionDur="1000">
                      <p166:blipFill xmlns:p166="http://schemas.microsoft.com/office/powerpoint/2016/6/main">
                        <a:blip r:embed="rId15"/>
                        <a:stretch>
                          <a:fillRect/>
                        </a:stretch>
                      </p166:blipFill>
                      <p166:spPr xmlns:p166="http://schemas.microsoft.com/office/powerpoint/2016/6/main">
                        <a:xfrm>
                          <a:off x="4760505" y="702432"/>
                          <a:ext cx="994590" cy="559457"/>
                        </a:xfrm>
                        <a:prstGeom prst="rect">
                          <a:avLst/>
                        </a:prstGeom>
                        <a:ln w="3175">
                          <a:solidFill>
                            <a:prstClr val="ltGray"/>
                          </a:solidFill>
                        </a:ln>
                      </p166:spPr>
                    </psuz:zmPr>
                  </psuz:summaryZmObj>
                  <psuz:summaryZmObj sectionId="{69D9645C-1EA2-4CFC-8CB5-768FEF498A9E}">
                    <psuz:zmPr id="{B7C176F9-DAA1-4E89-AF13-F959BDC4D708}" transitionDur="1000">
                      <p166:blipFill xmlns:p166="http://schemas.microsoft.com/office/powerpoint/2016/6/main">
                        <a:blip r:embed="rId16"/>
                        <a:stretch>
                          <a:fillRect/>
                        </a:stretch>
                      </p166:blipFill>
                      <p166:spPr xmlns:p166="http://schemas.microsoft.com/office/powerpoint/2016/6/main">
                        <a:xfrm>
                          <a:off x="5792392" y="702432"/>
                          <a:ext cx="994590" cy="559457"/>
                        </a:xfrm>
                        <a:prstGeom prst="rect">
                          <a:avLst/>
                        </a:prstGeom>
                        <a:ln w="3175">
                          <a:solidFill>
                            <a:prstClr val="ltGray"/>
                          </a:solidFill>
                        </a:ln>
                      </p166:spPr>
                    </psuz:zmPr>
                  </psuz:summaryZmObj>
                  <psuz:summaryZmObj sectionId="{56580F64-191D-4A03-80EF-5F70802DDAD0}">
                    <psuz:zmPr id="{117CA85B-425C-45C7-9DF5-63AB2EA9129E}" transitionDur="1000">
                      <p166:blipFill xmlns:p166="http://schemas.microsoft.com/office/powerpoint/2016/6/main">
                        <a:blip r:embed="rId17"/>
                        <a:stretch>
                          <a:fillRect/>
                        </a:stretch>
                      </p166:blipFill>
                      <p166:spPr xmlns:p166="http://schemas.microsoft.com/office/powerpoint/2016/6/main">
                        <a:xfrm>
                          <a:off x="6824279" y="702432"/>
                          <a:ext cx="994590" cy="559457"/>
                        </a:xfrm>
                        <a:prstGeom prst="rect">
                          <a:avLst/>
                        </a:prstGeom>
                        <a:ln w="3175">
                          <a:solidFill>
                            <a:prstClr val="ltGray"/>
                          </a:solidFill>
                        </a:ln>
                      </p166:spPr>
                    </psuz:zmPr>
                  </psuz:summaryZmObj>
                  <psuz:summaryZmObj sectionId="{2D70BCA1-FC24-4FFB-9318-4FF6986241E3}">
                    <psuz:zmPr id="{962EB448-974E-499D-A1A6-7FF0B0834590}" transitionDur="1000">
                      <p166:blipFill xmlns:p166="http://schemas.microsoft.com/office/powerpoint/2016/6/main">
                        <a:blip r:embed="rId18"/>
                        <a:stretch>
                          <a:fillRect/>
                        </a:stretch>
                      </p166:blipFill>
                      <p166:spPr xmlns:p166="http://schemas.microsoft.com/office/powerpoint/2016/6/main">
                        <a:xfrm>
                          <a:off x="7856166" y="702432"/>
                          <a:ext cx="994590" cy="559457"/>
                        </a:xfrm>
                        <a:prstGeom prst="rect">
                          <a:avLst/>
                        </a:prstGeom>
                        <a:ln w="3175">
                          <a:solidFill>
                            <a:prstClr val="ltGray"/>
                          </a:solidFill>
                        </a:ln>
                      </p166:spPr>
                    </psuz:zmPr>
                  </psuz:summaryZmObj>
                  <psuz:summaryZmObj sectionId="{9E78FB0D-6724-4283-A9E2-CDAA13E10114}">
                    <psuz:zmPr id="{8D8F5ECB-3AB4-4E3F-A5B2-79FD16DA3724}" transitionDur="1000">
                      <p166:blipFill xmlns:p166="http://schemas.microsoft.com/office/powerpoint/2016/6/main">
                        <a:blip r:embed="rId19"/>
                        <a:stretch>
                          <a:fillRect/>
                        </a:stretch>
                      </p166:blipFill>
                      <p166:spPr xmlns:p166="http://schemas.microsoft.com/office/powerpoint/2016/6/main">
                        <a:xfrm>
                          <a:off x="8888053" y="702432"/>
                          <a:ext cx="994590" cy="559457"/>
                        </a:xfrm>
                        <a:prstGeom prst="rect">
                          <a:avLst/>
                        </a:prstGeom>
                        <a:ln w="3175">
                          <a:solidFill>
                            <a:prstClr val="ltGray"/>
                          </a:solidFill>
                        </a:ln>
                      </p166:spPr>
                    </psuz:zmPr>
                  </psuz:summaryZmObj>
                  <psuz:summaryZmObj sectionId="{8FA98750-42B4-4149-AFB2-BF7D051C358E}">
                    <psuz:zmPr id="{D058135E-1473-45D6-A019-0A847EBE9BC5}" transitionDur="1000">
                      <p166:blipFill xmlns:p166="http://schemas.microsoft.com/office/powerpoint/2016/6/main">
                        <a:blip r:embed="rId20"/>
                        <a:stretch>
                          <a:fillRect/>
                        </a:stretch>
                      </p166:blipFill>
                      <p166:spPr xmlns:p166="http://schemas.microsoft.com/office/powerpoint/2016/6/main">
                        <a:xfrm>
                          <a:off x="632957" y="1299186"/>
                          <a:ext cx="994590" cy="559457"/>
                        </a:xfrm>
                        <a:prstGeom prst="rect">
                          <a:avLst/>
                        </a:prstGeom>
                        <a:ln w="3175">
                          <a:solidFill>
                            <a:prstClr val="ltGray"/>
                          </a:solidFill>
                        </a:ln>
                      </p166:spPr>
                    </psuz:zmPr>
                  </psuz:summaryZmObj>
                  <psuz:summaryZmObj sectionId="{DFDF5795-9BEF-4226-99D0-541DFA767C19}">
                    <psuz:zmPr id="{E28BC782-078B-4541-99A3-4B9E503DF0FF}" transitionDur="1000">
                      <p166:blipFill xmlns:p166="http://schemas.microsoft.com/office/powerpoint/2016/6/main">
                        <a:blip r:embed="rId21"/>
                        <a:stretch>
                          <a:fillRect/>
                        </a:stretch>
                      </p166:blipFill>
                      <p166:spPr xmlns:p166="http://schemas.microsoft.com/office/powerpoint/2016/6/main">
                        <a:xfrm>
                          <a:off x="1664844" y="1299186"/>
                          <a:ext cx="994590" cy="559457"/>
                        </a:xfrm>
                        <a:prstGeom prst="rect">
                          <a:avLst/>
                        </a:prstGeom>
                        <a:ln w="3175">
                          <a:solidFill>
                            <a:prstClr val="ltGray"/>
                          </a:solidFill>
                        </a:ln>
                      </p166:spPr>
                    </psuz:zmPr>
                  </psuz:summaryZmObj>
                  <psuz:summaryZmObj sectionId="{84AB2743-A6D7-4969-A055-072AA0A8B088}">
                    <psuz:zmPr id="{1833207C-1D8C-4333-A68C-285D0BDB626E}" transitionDur="1000">
                      <p166:blipFill xmlns:p166="http://schemas.microsoft.com/office/powerpoint/2016/6/main">
                        <a:blip r:embed="rId22"/>
                        <a:stretch>
                          <a:fillRect/>
                        </a:stretch>
                      </p166:blipFill>
                      <p166:spPr xmlns:p166="http://schemas.microsoft.com/office/powerpoint/2016/6/main">
                        <a:xfrm>
                          <a:off x="2696731" y="1299186"/>
                          <a:ext cx="994590" cy="559457"/>
                        </a:xfrm>
                        <a:prstGeom prst="rect">
                          <a:avLst/>
                        </a:prstGeom>
                        <a:ln w="3175">
                          <a:solidFill>
                            <a:prstClr val="ltGray"/>
                          </a:solidFill>
                        </a:ln>
                      </p166:spPr>
                    </psuz:zmPr>
                  </psuz:summaryZmObj>
                  <psuz:summaryZmObj sectionId="{E54E83BD-A613-44BD-9B9F-3800B27B71BC}">
                    <psuz:zmPr id="{783DDADA-7945-44FF-8689-716453C1BF56}" transitionDur="1000">
                      <p166:blipFill xmlns:p166="http://schemas.microsoft.com/office/powerpoint/2016/6/main">
                        <a:blip r:embed="rId23"/>
                        <a:stretch>
                          <a:fillRect/>
                        </a:stretch>
                      </p166:blipFill>
                      <p166:spPr xmlns:p166="http://schemas.microsoft.com/office/powerpoint/2016/6/main">
                        <a:xfrm>
                          <a:off x="3728618" y="1299186"/>
                          <a:ext cx="994590" cy="559457"/>
                        </a:xfrm>
                        <a:prstGeom prst="rect">
                          <a:avLst/>
                        </a:prstGeom>
                        <a:ln w="3175">
                          <a:solidFill>
                            <a:prstClr val="ltGray"/>
                          </a:solidFill>
                        </a:ln>
                      </p166:spPr>
                    </psuz:zmPr>
                  </psuz:summaryZmObj>
                  <psuz:summaryZmObj sectionId="{5DAC6FEE-5F16-49E3-913E-03D76576D6AA}">
                    <psuz:zmPr id="{C7E8FA4F-9D4E-4A9B-8577-A86A9C04EA71}" transitionDur="1000">
                      <p166:blipFill xmlns:p166="http://schemas.microsoft.com/office/powerpoint/2016/6/main">
                        <a:blip r:embed="rId24"/>
                        <a:stretch>
                          <a:fillRect/>
                        </a:stretch>
                      </p166:blipFill>
                      <p166:spPr xmlns:p166="http://schemas.microsoft.com/office/powerpoint/2016/6/main">
                        <a:xfrm>
                          <a:off x="4760505" y="1299186"/>
                          <a:ext cx="994590" cy="559457"/>
                        </a:xfrm>
                        <a:prstGeom prst="rect">
                          <a:avLst/>
                        </a:prstGeom>
                        <a:ln w="3175">
                          <a:solidFill>
                            <a:prstClr val="ltGray"/>
                          </a:solidFill>
                        </a:ln>
                      </p166:spPr>
                    </psuz:zmPr>
                  </psuz:summaryZmObj>
                  <psuz:summaryZmObj sectionId="{D04DAC68-CBE8-44C1-B1EA-F56C5A362F84}">
                    <psuz:zmPr id="{17A3660A-513D-42B5-9143-5E86AD45E277}" transitionDur="1000">
                      <p166:blipFill xmlns:p166="http://schemas.microsoft.com/office/powerpoint/2016/6/main">
                        <a:blip r:embed="rId25"/>
                        <a:stretch>
                          <a:fillRect/>
                        </a:stretch>
                      </p166:blipFill>
                      <p166:spPr xmlns:p166="http://schemas.microsoft.com/office/powerpoint/2016/6/main">
                        <a:xfrm>
                          <a:off x="5792392" y="1299186"/>
                          <a:ext cx="994590" cy="559457"/>
                        </a:xfrm>
                        <a:prstGeom prst="rect">
                          <a:avLst/>
                        </a:prstGeom>
                        <a:ln w="3175">
                          <a:solidFill>
                            <a:prstClr val="ltGray"/>
                          </a:solidFill>
                        </a:ln>
                      </p166:spPr>
                    </psuz:zmPr>
                  </psuz:summaryZmObj>
                  <psuz:summaryZmObj sectionId="{869D5FCA-76F6-436D-B397-F65669006124}">
                    <psuz:zmPr id="{5E6148A2-15BB-4CB9-9DE0-B3F6F13C7661}" transitionDur="1000">
                      <p166:blipFill xmlns:p166="http://schemas.microsoft.com/office/powerpoint/2016/6/main">
                        <a:blip r:embed="rId26"/>
                        <a:stretch>
                          <a:fillRect/>
                        </a:stretch>
                      </p166:blipFill>
                      <p166:spPr xmlns:p166="http://schemas.microsoft.com/office/powerpoint/2016/6/main">
                        <a:xfrm>
                          <a:off x="6824279" y="1299186"/>
                          <a:ext cx="994590" cy="559457"/>
                        </a:xfrm>
                        <a:prstGeom prst="rect">
                          <a:avLst/>
                        </a:prstGeom>
                        <a:ln w="3175">
                          <a:solidFill>
                            <a:prstClr val="ltGray"/>
                          </a:solidFill>
                        </a:ln>
                      </p166:spPr>
                    </psuz:zmPr>
                  </psuz:summaryZmObj>
                  <psuz:summaryZmObj sectionId="{0BF06018-B467-48F0-ABC1-2510FC7C36FF}">
                    <psuz:zmPr id="{4EC812B4-B335-4013-AB28-08E948CDC5D6}" transitionDur="1000">
                      <p166:blipFill xmlns:p166="http://schemas.microsoft.com/office/powerpoint/2016/6/main">
                        <a:blip r:embed="rId27"/>
                        <a:stretch>
                          <a:fillRect/>
                        </a:stretch>
                      </p166:blipFill>
                      <p166:spPr xmlns:p166="http://schemas.microsoft.com/office/powerpoint/2016/6/main">
                        <a:xfrm>
                          <a:off x="7856166" y="1299186"/>
                          <a:ext cx="994590" cy="559457"/>
                        </a:xfrm>
                        <a:prstGeom prst="rect">
                          <a:avLst/>
                        </a:prstGeom>
                        <a:ln w="3175">
                          <a:solidFill>
                            <a:prstClr val="ltGray"/>
                          </a:solidFill>
                        </a:ln>
                      </p166:spPr>
                    </psuz:zmPr>
                  </psuz:summaryZmObj>
                  <psuz:summaryZmObj sectionId="{9A1B3AD3-BF7A-410D-ABD6-3FACCBEBB7FA}">
                    <psuz:zmPr id="{AADDA619-949D-4131-8C95-C9E22EEA5894}" transitionDur="1000">
                      <p166:blipFill xmlns:p166="http://schemas.microsoft.com/office/powerpoint/2016/6/main">
                        <a:blip r:embed="rId28"/>
                        <a:stretch>
                          <a:fillRect/>
                        </a:stretch>
                      </p166:blipFill>
                      <p166:spPr xmlns:p166="http://schemas.microsoft.com/office/powerpoint/2016/6/main">
                        <a:xfrm>
                          <a:off x="8888053" y="1299186"/>
                          <a:ext cx="994590" cy="559457"/>
                        </a:xfrm>
                        <a:prstGeom prst="rect">
                          <a:avLst/>
                        </a:prstGeom>
                        <a:ln w="3175">
                          <a:solidFill>
                            <a:prstClr val="ltGray"/>
                          </a:solidFill>
                        </a:ln>
                      </p166:spPr>
                    </psuz:zmPr>
                  </psuz:summaryZmObj>
                  <psuz:summaryZmObj sectionId="{63ADC925-1B92-49DA-8FF1-1647B182BB98}">
                    <psuz:zmPr id="{D0870E37-61A8-4D5A-8134-4667CCF3D78D}" transitionDur="1000">
                      <p166:blipFill xmlns:p166="http://schemas.microsoft.com/office/powerpoint/2016/6/main">
                        <a:blip r:embed="rId29"/>
                        <a:stretch>
                          <a:fillRect/>
                        </a:stretch>
                      </p166:blipFill>
                      <p166:spPr xmlns:p166="http://schemas.microsoft.com/office/powerpoint/2016/6/main">
                        <a:xfrm>
                          <a:off x="632957" y="1895940"/>
                          <a:ext cx="994590" cy="559457"/>
                        </a:xfrm>
                        <a:prstGeom prst="rect">
                          <a:avLst/>
                        </a:prstGeom>
                        <a:ln w="3175">
                          <a:solidFill>
                            <a:prstClr val="ltGray"/>
                          </a:solidFill>
                        </a:ln>
                      </p166:spPr>
                    </psuz:zmPr>
                  </psuz:summaryZmObj>
                  <psuz:summaryZmObj sectionId="{972D2E2C-8CAE-42FC-B47D-9E1646A9A9B1}">
                    <psuz:zmPr id="{F4243205-2454-49C3-8F59-02B86AC715C1}" transitionDur="1000">
                      <p166:blipFill xmlns:p166="http://schemas.microsoft.com/office/powerpoint/2016/6/main">
                        <a:blip r:embed="rId30"/>
                        <a:stretch>
                          <a:fillRect/>
                        </a:stretch>
                      </p166:blipFill>
                      <p166:spPr xmlns:p166="http://schemas.microsoft.com/office/powerpoint/2016/6/main">
                        <a:xfrm>
                          <a:off x="1664844" y="1895940"/>
                          <a:ext cx="994590" cy="559457"/>
                        </a:xfrm>
                        <a:prstGeom prst="rect">
                          <a:avLst/>
                        </a:prstGeom>
                        <a:ln w="3175">
                          <a:solidFill>
                            <a:prstClr val="ltGray"/>
                          </a:solidFill>
                        </a:ln>
                      </p166:spPr>
                    </psuz:zmPr>
                  </psuz:summaryZmObj>
                  <psuz:summaryZmObj sectionId="{B5105286-E4BD-42CB-A4C6-AC933149EE68}">
                    <psuz:zmPr id="{5974CC46-98D2-4DA8-919D-7E7968B39042}" transitionDur="1000">
                      <p166:blipFill xmlns:p166="http://schemas.microsoft.com/office/powerpoint/2016/6/main">
                        <a:blip r:embed="rId31"/>
                        <a:stretch>
                          <a:fillRect/>
                        </a:stretch>
                      </p166:blipFill>
                      <p166:spPr xmlns:p166="http://schemas.microsoft.com/office/powerpoint/2016/6/main">
                        <a:xfrm>
                          <a:off x="2696731" y="1895940"/>
                          <a:ext cx="994590" cy="559457"/>
                        </a:xfrm>
                        <a:prstGeom prst="rect">
                          <a:avLst/>
                        </a:prstGeom>
                        <a:ln w="3175">
                          <a:solidFill>
                            <a:prstClr val="ltGray"/>
                          </a:solidFill>
                        </a:ln>
                      </p166:spPr>
                    </psuz:zmPr>
                  </psuz:summaryZmObj>
                  <psuz:summaryZmObj sectionId="{8B3F1457-D545-468C-A355-5BA087E9E9C4}">
                    <psuz:zmPr id="{6B87BEBF-4937-4751-B388-7D1276D8EF50}" transitionDur="1000">
                      <p166:blipFill xmlns:p166="http://schemas.microsoft.com/office/powerpoint/2016/6/main">
                        <a:blip r:embed="rId32"/>
                        <a:stretch>
                          <a:fillRect/>
                        </a:stretch>
                      </p166:blipFill>
                      <p166:spPr xmlns:p166="http://schemas.microsoft.com/office/powerpoint/2016/6/main">
                        <a:xfrm>
                          <a:off x="3728618" y="1895940"/>
                          <a:ext cx="994590" cy="559457"/>
                        </a:xfrm>
                        <a:prstGeom prst="rect">
                          <a:avLst/>
                        </a:prstGeom>
                        <a:ln w="3175">
                          <a:solidFill>
                            <a:prstClr val="ltGray"/>
                          </a:solidFill>
                        </a:ln>
                      </p166:spPr>
                    </psuz:zmPr>
                  </psuz:summaryZmObj>
                  <psuz:summaryZmObj sectionId="{E609EAFC-409E-4C60-B747-01B3C9B953C5}">
                    <psuz:zmPr id="{82D3B6EE-AD07-4E1D-A3E6-17DF3F0AF476}" transitionDur="1000">
                      <p166:blipFill xmlns:p166="http://schemas.microsoft.com/office/powerpoint/2016/6/main">
                        <a:blip r:embed="rId33"/>
                        <a:stretch>
                          <a:fillRect/>
                        </a:stretch>
                      </p166:blipFill>
                      <p166:spPr xmlns:p166="http://schemas.microsoft.com/office/powerpoint/2016/6/main">
                        <a:xfrm>
                          <a:off x="4760505" y="1895940"/>
                          <a:ext cx="994590" cy="559457"/>
                        </a:xfrm>
                        <a:prstGeom prst="rect">
                          <a:avLst/>
                        </a:prstGeom>
                        <a:ln w="3175">
                          <a:solidFill>
                            <a:prstClr val="ltGray"/>
                          </a:solidFill>
                        </a:ln>
                      </p166:spPr>
                    </psuz:zmPr>
                  </psuz:summaryZmObj>
                  <psuz:summaryZmObj sectionId="{4138EFE4-36BC-448B-9B75-451D32E26B92}">
                    <psuz:zmPr id="{A062CE22-2206-4A5C-BE2A-836BCAFCFD6A}" transitionDur="1000">
                      <p166:blipFill xmlns:p166="http://schemas.microsoft.com/office/powerpoint/2016/6/main">
                        <a:blip r:embed="rId34"/>
                        <a:stretch>
                          <a:fillRect/>
                        </a:stretch>
                      </p166:blipFill>
                      <p166:spPr xmlns:p166="http://schemas.microsoft.com/office/powerpoint/2016/6/main">
                        <a:xfrm>
                          <a:off x="5792392" y="1895940"/>
                          <a:ext cx="994590" cy="559457"/>
                        </a:xfrm>
                        <a:prstGeom prst="rect">
                          <a:avLst/>
                        </a:prstGeom>
                        <a:ln w="3175">
                          <a:solidFill>
                            <a:prstClr val="ltGray"/>
                          </a:solidFill>
                        </a:ln>
                      </p166:spPr>
                    </psuz:zmPr>
                  </psuz:summaryZmObj>
                  <psuz:summaryZmObj sectionId="{752946BB-DC09-4F22-B7B3-7C45037476E9}">
                    <psuz:zmPr id="{ED7A527E-F3B0-41CE-81F7-754B1E6E7B10}" transitionDur="1000">
                      <p166:blipFill xmlns:p166="http://schemas.microsoft.com/office/powerpoint/2016/6/main">
                        <a:blip r:embed="rId35"/>
                        <a:stretch>
                          <a:fillRect/>
                        </a:stretch>
                      </p166:blipFill>
                      <p166:spPr xmlns:p166="http://schemas.microsoft.com/office/powerpoint/2016/6/main">
                        <a:xfrm>
                          <a:off x="6824279" y="1895940"/>
                          <a:ext cx="994590" cy="559457"/>
                        </a:xfrm>
                        <a:prstGeom prst="rect">
                          <a:avLst/>
                        </a:prstGeom>
                        <a:ln w="3175">
                          <a:solidFill>
                            <a:prstClr val="ltGray"/>
                          </a:solidFill>
                        </a:ln>
                      </p166:spPr>
                    </psuz:zmPr>
                  </psuz:summaryZmObj>
                  <psuz:summaryZmObj sectionId="{98FCBFFF-5F98-4391-BA10-BDA9585027AB}">
                    <psuz:zmPr id="{7650C560-B7EF-465F-9939-7E920047D71C}" transitionDur="1000">
                      <p166:blipFill xmlns:p166="http://schemas.microsoft.com/office/powerpoint/2016/6/main">
                        <a:blip r:embed="rId36"/>
                        <a:stretch>
                          <a:fillRect/>
                        </a:stretch>
                      </p166:blipFill>
                      <p166:spPr xmlns:p166="http://schemas.microsoft.com/office/powerpoint/2016/6/main">
                        <a:xfrm>
                          <a:off x="7856166" y="1895940"/>
                          <a:ext cx="994590" cy="559457"/>
                        </a:xfrm>
                        <a:prstGeom prst="rect">
                          <a:avLst/>
                        </a:prstGeom>
                        <a:ln w="3175">
                          <a:solidFill>
                            <a:prstClr val="ltGray"/>
                          </a:solidFill>
                        </a:ln>
                      </p166:spPr>
                    </psuz:zmPr>
                  </psuz:summaryZmObj>
                  <psuz:summaryZmObj sectionId="{847273DE-9B6B-4279-9809-8B9EA9C56771}">
                    <psuz:zmPr id="{91A8785F-7126-42C1-ABC5-4ADDCCAC6CC0}" transitionDur="1000">
                      <p166:blipFill xmlns:p166="http://schemas.microsoft.com/office/powerpoint/2016/6/main">
                        <a:blip r:embed="rId37"/>
                        <a:stretch>
                          <a:fillRect/>
                        </a:stretch>
                      </p166:blipFill>
                      <p166:spPr xmlns:p166="http://schemas.microsoft.com/office/powerpoint/2016/6/main">
                        <a:xfrm>
                          <a:off x="8888053" y="1895940"/>
                          <a:ext cx="994590" cy="559457"/>
                        </a:xfrm>
                        <a:prstGeom prst="rect">
                          <a:avLst/>
                        </a:prstGeom>
                        <a:ln w="3175">
                          <a:solidFill>
                            <a:prstClr val="ltGray"/>
                          </a:solidFill>
                        </a:ln>
                      </p166:spPr>
                    </psuz:zmPr>
                  </psuz:summaryZmObj>
                  <psuz:summaryZmObj sectionId="{991D3096-3000-4AD0-AC4E-349585F8D619}">
                    <psuz:zmPr id="{6561D410-B297-4C29-AC26-FDE78E93F62F}" transitionDur="1000">
                      <p166:blipFill xmlns:p166="http://schemas.microsoft.com/office/powerpoint/2016/6/main">
                        <a:blip r:embed="rId38"/>
                        <a:stretch>
                          <a:fillRect/>
                        </a:stretch>
                      </p166:blipFill>
                      <p166:spPr xmlns:p166="http://schemas.microsoft.com/office/powerpoint/2016/6/main">
                        <a:xfrm>
                          <a:off x="632957" y="2492694"/>
                          <a:ext cx="994590" cy="559457"/>
                        </a:xfrm>
                        <a:prstGeom prst="rect">
                          <a:avLst/>
                        </a:prstGeom>
                        <a:ln w="3175">
                          <a:solidFill>
                            <a:prstClr val="ltGray"/>
                          </a:solidFill>
                        </a:ln>
                      </p166:spPr>
                    </psuz:zmPr>
                  </psuz:summaryZmObj>
                  <psuz:summaryZmObj sectionId="{55DD533D-6159-47AA-92F6-62AB2E092126}">
                    <psuz:zmPr id="{D02A50F4-30B3-4B1F-865C-8017BBAA594D}" transitionDur="1000">
                      <p166:blipFill xmlns:p166="http://schemas.microsoft.com/office/powerpoint/2016/6/main">
                        <a:blip r:embed="rId39"/>
                        <a:stretch>
                          <a:fillRect/>
                        </a:stretch>
                      </p166:blipFill>
                      <p166:spPr xmlns:p166="http://schemas.microsoft.com/office/powerpoint/2016/6/main">
                        <a:xfrm>
                          <a:off x="1664844" y="2492694"/>
                          <a:ext cx="994590" cy="559457"/>
                        </a:xfrm>
                        <a:prstGeom prst="rect">
                          <a:avLst/>
                        </a:prstGeom>
                        <a:ln w="3175">
                          <a:solidFill>
                            <a:prstClr val="ltGray"/>
                          </a:solidFill>
                        </a:ln>
                      </p166:spPr>
                    </psuz:zmPr>
                  </psuz:summaryZmObj>
                  <psuz:summaryZmObj sectionId="{59CE3A9C-EDBD-46EB-9BEF-9BEE1176546E}">
                    <psuz:zmPr id="{0437975D-11F5-4DE3-8F4D-35843E3AF378}" transitionDur="1000">
                      <p166:blipFill xmlns:p166="http://schemas.microsoft.com/office/powerpoint/2016/6/main">
                        <a:blip r:embed="rId40"/>
                        <a:stretch>
                          <a:fillRect/>
                        </a:stretch>
                      </p166:blipFill>
                      <p166:spPr xmlns:p166="http://schemas.microsoft.com/office/powerpoint/2016/6/main">
                        <a:xfrm>
                          <a:off x="2696731" y="2492694"/>
                          <a:ext cx="994590" cy="559457"/>
                        </a:xfrm>
                        <a:prstGeom prst="rect">
                          <a:avLst/>
                        </a:prstGeom>
                        <a:ln w="3175">
                          <a:solidFill>
                            <a:prstClr val="ltGray"/>
                          </a:solidFill>
                        </a:ln>
                      </p166:spPr>
                    </psuz:zmPr>
                  </psuz:summaryZmObj>
                  <psuz:summaryZmObj sectionId="{DD61CDA3-15E0-4373-B6D0-382B3EC63E31}">
                    <psuz:zmPr id="{6C611488-FF31-45A1-A462-216524D432E5}" transitionDur="1000">
                      <p166:blipFill xmlns:p166="http://schemas.microsoft.com/office/powerpoint/2016/6/main">
                        <a:blip r:embed="rId41"/>
                        <a:stretch>
                          <a:fillRect/>
                        </a:stretch>
                      </p166:blipFill>
                      <p166:spPr xmlns:p166="http://schemas.microsoft.com/office/powerpoint/2016/6/main">
                        <a:xfrm>
                          <a:off x="3728618" y="2492694"/>
                          <a:ext cx="994590" cy="559457"/>
                        </a:xfrm>
                        <a:prstGeom prst="rect">
                          <a:avLst/>
                        </a:prstGeom>
                        <a:ln w="3175">
                          <a:solidFill>
                            <a:prstClr val="ltGray"/>
                          </a:solidFill>
                        </a:ln>
                      </p166:spPr>
                    </psuz:zmPr>
                  </psuz:summaryZmObj>
                  <psuz:summaryZmObj sectionId="{0B2745A1-2E24-40D1-BEE5-B3375A17B412}">
                    <psuz:zmPr id="{0530841C-2074-4E5B-A197-C4833DAD368E}" transitionDur="1000">
                      <p166:blipFill xmlns:p166="http://schemas.microsoft.com/office/powerpoint/2016/6/main">
                        <a:blip r:embed="rId42"/>
                        <a:stretch>
                          <a:fillRect/>
                        </a:stretch>
                      </p166:blipFill>
                      <p166:spPr xmlns:p166="http://schemas.microsoft.com/office/powerpoint/2016/6/main">
                        <a:xfrm>
                          <a:off x="4760505" y="2492694"/>
                          <a:ext cx="994590" cy="559457"/>
                        </a:xfrm>
                        <a:prstGeom prst="rect">
                          <a:avLst/>
                        </a:prstGeom>
                        <a:ln w="3175">
                          <a:solidFill>
                            <a:prstClr val="ltGray"/>
                          </a:solidFill>
                        </a:ln>
                      </p166:spPr>
                    </psuz:zmPr>
                  </psuz:summaryZmObj>
                  <psuz:summaryZmObj sectionId="{5A07A3EA-89C5-42CF-BAE9-00B52496E8E5}">
                    <psuz:zmPr id="{729F72DF-30D8-4F3C-9554-67FCD989EE8F}" transitionDur="1000">
                      <p166:blipFill xmlns:p166="http://schemas.microsoft.com/office/powerpoint/2016/6/main">
                        <a:blip r:embed="rId43"/>
                        <a:stretch>
                          <a:fillRect/>
                        </a:stretch>
                      </p166:blipFill>
                      <p166:spPr xmlns:p166="http://schemas.microsoft.com/office/powerpoint/2016/6/main">
                        <a:xfrm>
                          <a:off x="5792392" y="2492694"/>
                          <a:ext cx="994590" cy="559457"/>
                        </a:xfrm>
                        <a:prstGeom prst="rect">
                          <a:avLst/>
                        </a:prstGeom>
                        <a:ln w="3175">
                          <a:solidFill>
                            <a:prstClr val="ltGray"/>
                          </a:solidFill>
                        </a:ln>
                      </p166:spPr>
                    </psuz:zmPr>
                  </psuz:summaryZmObj>
                  <psuz:summaryZmObj sectionId="{E0FE8D39-18ED-4B51-AEC1-8A63738CB787}">
                    <psuz:zmPr id="{D62A9AAE-B3DD-4DF3-A814-98B3847B19DD}" transitionDur="1000">
                      <p166:blipFill xmlns:p166="http://schemas.microsoft.com/office/powerpoint/2016/6/main">
                        <a:blip r:embed="rId44"/>
                        <a:stretch>
                          <a:fillRect/>
                        </a:stretch>
                      </p166:blipFill>
                      <p166:spPr xmlns:p166="http://schemas.microsoft.com/office/powerpoint/2016/6/main">
                        <a:xfrm>
                          <a:off x="6824279" y="2492694"/>
                          <a:ext cx="994590" cy="559457"/>
                        </a:xfrm>
                        <a:prstGeom prst="rect">
                          <a:avLst/>
                        </a:prstGeom>
                        <a:ln w="3175">
                          <a:solidFill>
                            <a:prstClr val="ltGray"/>
                          </a:solidFill>
                        </a:ln>
                      </p166:spPr>
                    </psuz:zmPr>
                  </psuz:summaryZmObj>
                  <psuz:summaryZmObj sectionId="{0678CD95-06D1-4D75-BCB4-63A29AAB69E6}">
                    <psuz:zmPr id="{71B4CA47-2F8A-4BC0-AD99-B98FC974961D}" transitionDur="1000">
                      <p166:blipFill xmlns:p166="http://schemas.microsoft.com/office/powerpoint/2016/6/main">
                        <a:blip r:embed="rId45"/>
                        <a:stretch>
                          <a:fillRect/>
                        </a:stretch>
                      </p166:blipFill>
                      <p166:spPr xmlns:p166="http://schemas.microsoft.com/office/powerpoint/2016/6/main">
                        <a:xfrm>
                          <a:off x="7856166" y="2492694"/>
                          <a:ext cx="994590" cy="559457"/>
                        </a:xfrm>
                        <a:prstGeom prst="rect">
                          <a:avLst/>
                        </a:prstGeom>
                        <a:ln w="3175">
                          <a:solidFill>
                            <a:prstClr val="ltGray"/>
                          </a:solidFill>
                        </a:ln>
                      </p166:spPr>
                    </psuz:zmPr>
                  </psuz:summaryZmObj>
                  <psuz:summaryZmObj sectionId="{E4062846-4286-4DD0-B9D1-7FF59B55E1E2}">
                    <psuz:zmPr id="{E731E860-C04F-4101-B40D-AC598C6D9E06}" transitionDur="1000">
                      <p166:blipFill xmlns:p166="http://schemas.microsoft.com/office/powerpoint/2016/6/main">
                        <a:blip r:embed="rId46"/>
                        <a:stretch>
                          <a:fillRect/>
                        </a:stretch>
                      </p166:blipFill>
                      <p166:spPr xmlns:p166="http://schemas.microsoft.com/office/powerpoint/2016/6/main">
                        <a:xfrm>
                          <a:off x="8888053" y="2492694"/>
                          <a:ext cx="994590" cy="559457"/>
                        </a:xfrm>
                        <a:prstGeom prst="rect">
                          <a:avLst/>
                        </a:prstGeom>
                        <a:ln w="3175">
                          <a:solidFill>
                            <a:prstClr val="ltGray"/>
                          </a:solidFill>
                        </a:ln>
                      </p166:spPr>
                    </psuz:zmPr>
                  </psuz:summaryZmObj>
                  <psuz:summaryZmObj sectionId="{CFEBE818-3A4A-491D-8690-3368033FB382}">
                    <psuz:zmPr id="{3C151697-53D9-428A-AA21-A334171062EC}" transitionDur="1000">
                      <p166:blipFill xmlns:p166="http://schemas.microsoft.com/office/powerpoint/2016/6/main">
                        <a:blip r:embed="rId47"/>
                        <a:stretch>
                          <a:fillRect/>
                        </a:stretch>
                      </p166:blipFill>
                      <p166:spPr xmlns:p166="http://schemas.microsoft.com/office/powerpoint/2016/6/main">
                        <a:xfrm>
                          <a:off x="632957" y="3089448"/>
                          <a:ext cx="994590" cy="559457"/>
                        </a:xfrm>
                        <a:prstGeom prst="rect">
                          <a:avLst/>
                        </a:prstGeom>
                        <a:ln w="3175">
                          <a:solidFill>
                            <a:prstClr val="ltGray"/>
                          </a:solidFill>
                        </a:ln>
                      </p166:spPr>
                    </psuz:zmPr>
                  </psuz:summaryZmObj>
                  <psuz:summaryZmObj sectionId="{2E5ECD35-D26C-49EA-BACB-66C9777AD765}">
                    <psuz:zmPr id="{9EE05A7E-D76B-4053-A730-F91761668DBA}" transitionDur="1000">
                      <p166:blipFill xmlns:p166="http://schemas.microsoft.com/office/powerpoint/2016/6/main">
                        <a:blip r:embed="rId48"/>
                        <a:stretch>
                          <a:fillRect/>
                        </a:stretch>
                      </p166:blipFill>
                      <p166:spPr xmlns:p166="http://schemas.microsoft.com/office/powerpoint/2016/6/main">
                        <a:xfrm>
                          <a:off x="1664844" y="3089448"/>
                          <a:ext cx="994590" cy="559457"/>
                        </a:xfrm>
                        <a:prstGeom prst="rect">
                          <a:avLst/>
                        </a:prstGeom>
                        <a:ln w="3175">
                          <a:solidFill>
                            <a:prstClr val="ltGray"/>
                          </a:solidFill>
                        </a:ln>
                      </p166:spPr>
                    </psuz:zmPr>
                  </psuz:summaryZmObj>
                  <psuz:summaryZmObj sectionId="{504366B7-F9A3-40FA-842D-F9D57BC518BF}">
                    <psuz:zmPr id="{ECF456F0-2CDC-4765-8BE9-3495BDECEBE5}" transitionDur="1000">
                      <p166:blipFill xmlns:p166="http://schemas.microsoft.com/office/powerpoint/2016/6/main">
                        <a:blip r:embed="rId49"/>
                        <a:stretch>
                          <a:fillRect/>
                        </a:stretch>
                      </p166:blipFill>
                      <p166:spPr xmlns:p166="http://schemas.microsoft.com/office/powerpoint/2016/6/main">
                        <a:xfrm>
                          <a:off x="2696731" y="3089448"/>
                          <a:ext cx="994590" cy="559457"/>
                        </a:xfrm>
                        <a:prstGeom prst="rect">
                          <a:avLst/>
                        </a:prstGeom>
                        <a:ln w="3175">
                          <a:solidFill>
                            <a:prstClr val="ltGray"/>
                          </a:solidFill>
                        </a:ln>
                      </p166:spPr>
                    </psuz:zmPr>
                  </psuz:summaryZmObj>
                  <psuz:summaryZmObj sectionId="{E98BB192-26AD-45C8-8387-F73C8A24D686}">
                    <psuz:zmPr id="{2547C0DB-1A5A-4BA0-A2FF-5C38705B88CF}" transitionDur="1000">
                      <p166:blipFill xmlns:p166="http://schemas.microsoft.com/office/powerpoint/2016/6/main">
                        <a:blip r:embed="rId50"/>
                        <a:stretch>
                          <a:fillRect/>
                        </a:stretch>
                      </p166:blipFill>
                      <p166:spPr xmlns:p166="http://schemas.microsoft.com/office/powerpoint/2016/6/main">
                        <a:xfrm>
                          <a:off x="3728618" y="3089448"/>
                          <a:ext cx="994590" cy="559457"/>
                        </a:xfrm>
                        <a:prstGeom prst="rect">
                          <a:avLst/>
                        </a:prstGeom>
                        <a:ln w="3175">
                          <a:solidFill>
                            <a:prstClr val="ltGray"/>
                          </a:solidFill>
                        </a:ln>
                      </p166:spPr>
                    </psuz:zmPr>
                  </psuz:summaryZmObj>
                  <psuz:summaryZmObj sectionId="{B7FB0CDC-E272-404A-BC90-F906AF7ED759}">
                    <psuz:zmPr id="{8AF520B3-370A-49DB-800E-67C91C473A1A}" transitionDur="1000">
                      <p166:blipFill xmlns:p166="http://schemas.microsoft.com/office/powerpoint/2016/6/main">
                        <a:blip r:embed="rId51"/>
                        <a:stretch>
                          <a:fillRect/>
                        </a:stretch>
                      </p166:blipFill>
                      <p166:spPr xmlns:p166="http://schemas.microsoft.com/office/powerpoint/2016/6/main">
                        <a:xfrm>
                          <a:off x="4760505" y="3089448"/>
                          <a:ext cx="994590" cy="559457"/>
                        </a:xfrm>
                        <a:prstGeom prst="rect">
                          <a:avLst/>
                        </a:prstGeom>
                        <a:ln w="3175">
                          <a:solidFill>
                            <a:prstClr val="ltGray"/>
                          </a:solidFill>
                        </a:ln>
                      </p166:spPr>
                    </psuz:zmPr>
                  </psuz:summaryZmObj>
                  <psuz:summaryZmObj sectionId="{932F082D-2E20-48EC-9580-3A2EF421583E}">
                    <psuz:zmPr id="{791FF739-DA33-4D31-8C67-5AB873DC85C1}" transitionDur="1000">
                      <p166:blipFill xmlns:p166="http://schemas.microsoft.com/office/powerpoint/2016/6/main">
                        <a:blip r:embed="rId52"/>
                        <a:stretch>
                          <a:fillRect/>
                        </a:stretch>
                      </p166:blipFill>
                      <p166:spPr xmlns:p166="http://schemas.microsoft.com/office/powerpoint/2016/6/main">
                        <a:xfrm>
                          <a:off x="5792392" y="3089448"/>
                          <a:ext cx="994590" cy="559457"/>
                        </a:xfrm>
                        <a:prstGeom prst="rect">
                          <a:avLst/>
                        </a:prstGeom>
                        <a:ln w="3175">
                          <a:solidFill>
                            <a:prstClr val="ltGray"/>
                          </a:solidFill>
                        </a:ln>
                      </p166:spPr>
                    </psuz:zmPr>
                  </psuz:summaryZmObj>
                  <psuz:summaryZmObj sectionId="{30B324B0-EDA8-4A80-9D33-B1AF7736CFD1}">
                    <psuz:zmPr id="{C951E4E8-3D25-43E9-870E-76806C4E1413}" transitionDur="1000">
                      <p166:blipFill xmlns:p166="http://schemas.microsoft.com/office/powerpoint/2016/6/main">
                        <a:blip r:embed="rId53"/>
                        <a:stretch>
                          <a:fillRect/>
                        </a:stretch>
                      </p166:blipFill>
                      <p166:spPr xmlns:p166="http://schemas.microsoft.com/office/powerpoint/2016/6/main">
                        <a:xfrm>
                          <a:off x="6824279" y="3089448"/>
                          <a:ext cx="994590" cy="559457"/>
                        </a:xfrm>
                        <a:prstGeom prst="rect">
                          <a:avLst/>
                        </a:prstGeom>
                        <a:ln w="3175">
                          <a:solidFill>
                            <a:prstClr val="ltGray"/>
                          </a:solidFill>
                        </a:ln>
                      </p166:spPr>
                    </psuz:zmPr>
                  </psuz:summaryZmObj>
                  <psuz:summaryZmObj sectionId="{1A20D69C-C872-49D7-9F5F-544FD15521A3}">
                    <psuz:zmPr id="{233CFFC8-5989-400A-A908-BB3ADBAC1C14}" transitionDur="1000">
                      <p166:blipFill xmlns:p166="http://schemas.microsoft.com/office/powerpoint/2016/6/main">
                        <a:blip r:embed="rId54"/>
                        <a:stretch>
                          <a:fillRect/>
                        </a:stretch>
                      </p166:blipFill>
                      <p166:spPr xmlns:p166="http://schemas.microsoft.com/office/powerpoint/2016/6/main">
                        <a:xfrm>
                          <a:off x="7856166" y="3089448"/>
                          <a:ext cx="994590" cy="559457"/>
                        </a:xfrm>
                        <a:prstGeom prst="rect">
                          <a:avLst/>
                        </a:prstGeom>
                        <a:ln w="3175">
                          <a:solidFill>
                            <a:prstClr val="ltGray"/>
                          </a:solidFill>
                        </a:ln>
                      </p166:spPr>
                    </psuz:zmPr>
                  </psuz:summaryZmObj>
                  <psuz:summaryZmObj sectionId="{9EF79E6D-6FE3-4D63-97E9-E562C72AFE4A}">
                    <psuz:zmPr id="{7266D343-E214-4BAF-9849-B626BFD4AA18}" transitionDur="1000">
                      <p166:blipFill xmlns:p166="http://schemas.microsoft.com/office/powerpoint/2016/6/main">
                        <a:blip r:embed="rId55"/>
                        <a:stretch>
                          <a:fillRect/>
                        </a:stretch>
                      </p166:blipFill>
                      <p166:spPr xmlns:p166="http://schemas.microsoft.com/office/powerpoint/2016/6/main">
                        <a:xfrm>
                          <a:off x="8888053" y="3089448"/>
                          <a:ext cx="994590" cy="559457"/>
                        </a:xfrm>
                        <a:prstGeom prst="rect">
                          <a:avLst/>
                        </a:prstGeom>
                        <a:ln w="3175">
                          <a:solidFill>
                            <a:prstClr val="ltGray"/>
                          </a:solidFill>
                        </a:ln>
                      </p166:spPr>
                    </psuz:zmPr>
                  </psuz:summaryZmObj>
                  <psuz:summaryZmObj sectionId="{FB886422-F082-4E69-A111-5A8CC7B6CB15}">
                    <psuz:zmPr id="{005E06BD-3C8F-46C6-88ED-52AD584FC5E7}" transitionDur="1000">
                      <p166:blipFill xmlns:p166="http://schemas.microsoft.com/office/powerpoint/2016/6/main">
                        <a:blip r:embed="rId56"/>
                        <a:stretch>
                          <a:fillRect/>
                        </a:stretch>
                      </p166:blipFill>
                      <p166:spPr xmlns:p166="http://schemas.microsoft.com/office/powerpoint/2016/6/main">
                        <a:xfrm>
                          <a:off x="632957" y="3686202"/>
                          <a:ext cx="994590" cy="559457"/>
                        </a:xfrm>
                        <a:prstGeom prst="rect">
                          <a:avLst/>
                        </a:prstGeom>
                        <a:ln w="3175">
                          <a:solidFill>
                            <a:prstClr val="ltGray"/>
                          </a:solidFill>
                        </a:ln>
                      </p166:spPr>
                    </psuz:zmPr>
                  </psuz:summaryZmObj>
                  <psuz:summaryZmObj sectionId="{5557729D-9C0D-45C9-B2F8-4405BA4F27DC}">
                    <psuz:zmPr id="{C1031FE0-EEF1-4B1F-8450-62C0311944C1}" transitionDur="1000">
                      <p166:blipFill xmlns:p166="http://schemas.microsoft.com/office/powerpoint/2016/6/main">
                        <a:blip r:embed="rId57"/>
                        <a:stretch>
                          <a:fillRect/>
                        </a:stretch>
                      </p166:blipFill>
                      <p166:spPr xmlns:p166="http://schemas.microsoft.com/office/powerpoint/2016/6/main">
                        <a:xfrm>
                          <a:off x="1664844" y="3686202"/>
                          <a:ext cx="994590" cy="559457"/>
                        </a:xfrm>
                        <a:prstGeom prst="rect">
                          <a:avLst/>
                        </a:prstGeom>
                        <a:ln w="3175">
                          <a:solidFill>
                            <a:prstClr val="ltGray"/>
                          </a:solidFill>
                        </a:ln>
                      </p166:spPr>
                    </psuz:zmPr>
                  </psuz:summaryZmObj>
                  <psuz:summaryZmObj sectionId="{11360521-C62E-47EC-971B-1A3DD6F001B5}">
                    <psuz:zmPr id="{63612325-4C50-4CDD-B275-61E0DC023002}" transitionDur="1000">
                      <p166:blipFill xmlns:p166="http://schemas.microsoft.com/office/powerpoint/2016/6/main">
                        <a:blip r:embed="rId58"/>
                        <a:stretch>
                          <a:fillRect/>
                        </a:stretch>
                      </p166:blipFill>
                      <p166:spPr xmlns:p166="http://schemas.microsoft.com/office/powerpoint/2016/6/main">
                        <a:xfrm>
                          <a:off x="2696731" y="3686202"/>
                          <a:ext cx="994590" cy="559457"/>
                        </a:xfrm>
                        <a:prstGeom prst="rect">
                          <a:avLst/>
                        </a:prstGeom>
                        <a:ln w="3175">
                          <a:solidFill>
                            <a:prstClr val="ltGray"/>
                          </a:solidFill>
                        </a:ln>
                      </p166:spPr>
                    </psuz:zmPr>
                  </psuz:summaryZmObj>
                  <psuz:summaryZmObj sectionId="{419F7237-5ADB-4842-AB50-3D5B2858DB06}">
                    <psuz:zmPr id="{0161B224-2ECC-48C6-B224-847242B4BF7D}" transitionDur="1000">
                      <p166:blipFill xmlns:p166="http://schemas.microsoft.com/office/powerpoint/2016/6/main">
                        <a:blip r:embed="rId59"/>
                        <a:stretch>
                          <a:fillRect/>
                        </a:stretch>
                      </p166:blipFill>
                      <p166:spPr xmlns:p166="http://schemas.microsoft.com/office/powerpoint/2016/6/main">
                        <a:xfrm>
                          <a:off x="3728618" y="3686202"/>
                          <a:ext cx="994590" cy="559457"/>
                        </a:xfrm>
                        <a:prstGeom prst="rect">
                          <a:avLst/>
                        </a:prstGeom>
                        <a:ln w="3175">
                          <a:solidFill>
                            <a:prstClr val="ltGray"/>
                          </a:solidFill>
                        </a:ln>
                      </p166:spPr>
                    </psuz:zmPr>
                  </psuz:summaryZmObj>
                  <psuz:summaryZmObj sectionId="{F9747033-9BE9-4F4B-9D42-A91B5AD9CB47}">
                    <psuz:zmPr id="{0EBE6515-F786-47C0-9A84-0017C4881EF5}" transitionDur="1000">
                      <p166:blipFill xmlns:p166="http://schemas.microsoft.com/office/powerpoint/2016/6/main">
                        <a:blip r:embed="rId60"/>
                        <a:stretch>
                          <a:fillRect/>
                        </a:stretch>
                      </p166:blipFill>
                      <p166:spPr xmlns:p166="http://schemas.microsoft.com/office/powerpoint/2016/6/main">
                        <a:xfrm>
                          <a:off x="4760505" y="3686202"/>
                          <a:ext cx="994590" cy="559457"/>
                        </a:xfrm>
                        <a:prstGeom prst="rect">
                          <a:avLst/>
                        </a:prstGeom>
                        <a:ln w="3175">
                          <a:solidFill>
                            <a:prstClr val="ltGray"/>
                          </a:solidFill>
                        </a:ln>
                      </p166:spPr>
                    </psuz:zmPr>
                  </psuz:summaryZmObj>
                  <psuz:summaryZmObj sectionId="{696D1BAE-6885-4DE1-AA34-AE5AFBEB0731}">
                    <psuz:zmPr id="{583193B7-687E-44D3-9E70-2F1433CF181F}" transitionDur="1000">
                      <p166:blipFill xmlns:p166="http://schemas.microsoft.com/office/powerpoint/2016/6/main">
                        <a:blip r:embed="rId61"/>
                        <a:stretch>
                          <a:fillRect/>
                        </a:stretch>
                      </p166:blipFill>
                      <p166:spPr xmlns:p166="http://schemas.microsoft.com/office/powerpoint/2016/6/main">
                        <a:xfrm>
                          <a:off x="5792392" y="3686202"/>
                          <a:ext cx="994590" cy="559457"/>
                        </a:xfrm>
                        <a:prstGeom prst="rect">
                          <a:avLst/>
                        </a:prstGeom>
                        <a:ln w="3175">
                          <a:solidFill>
                            <a:prstClr val="ltGray"/>
                          </a:solidFill>
                        </a:ln>
                      </p166:spPr>
                    </psuz:zmPr>
                  </psuz:summaryZmObj>
                  <psuz:summaryZmObj sectionId="{73D3E291-C2C0-4C7D-AB59-AAB1C7AC6576}">
                    <psuz:zmPr id="{6CBC425A-698F-4971-9DAD-8AA2D93D56C4}" transitionDur="1000">
                      <p166:blipFill xmlns:p166="http://schemas.microsoft.com/office/powerpoint/2016/6/main">
                        <a:blip r:embed="rId62"/>
                        <a:stretch>
                          <a:fillRect/>
                        </a:stretch>
                      </p166:blipFill>
                      <p166:spPr xmlns:p166="http://schemas.microsoft.com/office/powerpoint/2016/6/main">
                        <a:xfrm>
                          <a:off x="6824279" y="3686202"/>
                          <a:ext cx="994590" cy="559457"/>
                        </a:xfrm>
                        <a:prstGeom prst="rect">
                          <a:avLst/>
                        </a:prstGeom>
                        <a:ln w="3175">
                          <a:solidFill>
                            <a:prstClr val="ltGray"/>
                          </a:solidFill>
                        </a:ln>
                      </p166:spPr>
                    </psuz:zmPr>
                  </psuz:summaryZmObj>
                  <psuz:summaryZmObj sectionId="{D4A290BD-4AFA-47C6-B275-18ABF2A890CD}">
                    <psuz:zmPr id="{35EA4480-B36E-4179-B65C-9A7727EA3F4C}" transitionDur="1000">
                      <p166:blipFill xmlns:p166="http://schemas.microsoft.com/office/powerpoint/2016/6/main">
                        <a:blip r:embed="rId63"/>
                        <a:stretch>
                          <a:fillRect/>
                        </a:stretch>
                      </p166:blipFill>
                      <p166:spPr xmlns:p166="http://schemas.microsoft.com/office/powerpoint/2016/6/main">
                        <a:xfrm>
                          <a:off x="7856166" y="3686202"/>
                          <a:ext cx="994590" cy="559457"/>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4F6182E5-2960-4BB9-9955-24C0A5A22171}"/>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Image 3">
                  <a:hlinkClick r:id="rId64"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471157" y="1931303"/>
                  <a:ext cx="994590" cy="559457"/>
                </a:xfrm>
                <a:prstGeom prst="rect">
                  <a:avLst/>
                </a:prstGeom>
                <a:ln w="3175">
                  <a:solidFill>
                    <a:prstClr val="ltGray"/>
                  </a:solidFill>
                </a:ln>
              </p:spPr>
            </p:pic>
            <p:pic>
              <p:nvPicPr>
                <p:cNvPr id="6" name="Image 6">
                  <a:hlinkClick r:id="rId65"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503044" y="1931303"/>
                  <a:ext cx="994590" cy="559457"/>
                </a:xfrm>
                <a:prstGeom prst="rect">
                  <a:avLst/>
                </a:prstGeom>
                <a:ln w="3175">
                  <a:solidFill>
                    <a:prstClr val="ltGray"/>
                  </a:solidFill>
                </a:ln>
              </p:spPr>
            </p:pic>
            <p:pic>
              <p:nvPicPr>
                <p:cNvPr id="8" name="Image 8">
                  <a:hlinkClick r:id="rId66"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534931" y="1931303"/>
                  <a:ext cx="994590" cy="559457"/>
                </a:xfrm>
                <a:prstGeom prst="rect">
                  <a:avLst/>
                </a:prstGeom>
                <a:ln w="3175">
                  <a:solidFill>
                    <a:prstClr val="ltGray"/>
                  </a:solidFill>
                </a:ln>
              </p:spPr>
            </p:pic>
            <p:pic>
              <p:nvPicPr>
                <p:cNvPr id="9" name="Image 9">
                  <a:hlinkClick r:id="rId67"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566818" y="1931303"/>
                  <a:ext cx="994590" cy="559457"/>
                </a:xfrm>
                <a:prstGeom prst="rect">
                  <a:avLst/>
                </a:prstGeom>
                <a:ln w="3175">
                  <a:solidFill>
                    <a:prstClr val="ltGray"/>
                  </a:solidFill>
                </a:ln>
              </p:spPr>
            </p:pic>
            <p:pic>
              <p:nvPicPr>
                <p:cNvPr id="10" name="Image 10">
                  <a:hlinkClick r:id="rId68"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598705" y="1931303"/>
                  <a:ext cx="994590" cy="559457"/>
                </a:xfrm>
                <a:prstGeom prst="rect">
                  <a:avLst/>
                </a:prstGeom>
                <a:ln w="3175">
                  <a:solidFill>
                    <a:prstClr val="ltGray"/>
                  </a:solidFill>
                </a:ln>
              </p:spPr>
            </p:pic>
            <p:pic>
              <p:nvPicPr>
                <p:cNvPr id="11" name="Image 11">
                  <a:hlinkClick r:id="rId69"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630592" y="1931303"/>
                  <a:ext cx="994590" cy="559457"/>
                </a:xfrm>
                <a:prstGeom prst="rect">
                  <a:avLst/>
                </a:prstGeom>
                <a:ln w="3175">
                  <a:solidFill>
                    <a:prstClr val="ltGray"/>
                  </a:solidFill>
                </a:ln>
              </p:spPr>
            </p:pic>
            <p:pic>
              <p:nvPicPr>
                <p:cNvPr id="12" name="Image 12">
                  <a:hlinkClick r:id="rId70"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662479" y="1931303"/>
                  <a:ext cx="994590" cy="559457"/>
                </a:xfrm>
                <a:prstGeom prst="rect">
                  <a:avLst/>
                </a:prstGeom>
                <a:ln w="3175">
                  <a:solidFill>
                    <a:prstClr val="ltGray"/>
                  </a:solidFill>
                </a:ln>
              </p:spPr>
            </p:pic>
            <p:pic>
              <p:nvPicPr>
                <p:cNvPr id="13" name="Image 13">
                  <a:hlinkClick r:id="rId71"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694366" y="1931303"/>
                  <a:ext cx="994590" cy="559457"/>
                </a:xfrm>
                <a:prstGeom prst="rect">
                  <a:avLst/>
                </a:prstGeom>
                <a:ln w="3175">
                  <a:solidFill>
                    <a:prstClr val="ltGray"/>
                  </a:solidFill>
                </a:ln>
              </p:spPr>
            </p:pic>
            <p:pic>
              <p:nvPicPr>
                <p:cNvPr id="14" name="Image 14">
                  <a:hlinkClick r:id="rId72"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726253" y="1931303"/>
                  <a:ext cx="994590" cy="559457"/>
                </a:xfrm>
                <a:prstGeom prst="rect">
                  <a:avLst/>
                </a:prstGeom>
                <a:ln w="3175">
                  <a:solidFill>
                    <a:prstClr val="ltGray"/>
                  </a:solidFill>
                </a:ln>
              </p:spPr>
            </p:pic>
            <p:pic>
              <p:nvPicPr>
                <p:cNvPr id="15" name="Image 15">
                  <a:hlinkClick r:id="rId73"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471157" y="2528057"/>
                  <a:ext cx="994590" cy="559457"/>
                </a:xfrm>
                <a:prstGeom prst="rect">
                  <a:avLst/>
                </a:prstGeom>
                <a:ln w="3175">
                  <a:solidFill>
                    <a:prstClr val="ltGray"/>
                  </a:solidFill>
                </a:ln>
              </p:spPr>
            </p:pic>
            <p:pic>
              <p:nvPicPr>
                <p:cNvPr id="16" name="Image 16">
                  <a:hlinkClick r:id="rId74"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2503044" y="2528057"/>
                  <a:ext cx="994590" cy="559457"/>
                </a:xfrm>
                <a:prstGeom prst="rect">
                  <a:avLst/>
                </a:prstGeom>
                <a:ln w="3175">
                  <a:solidFill>
                    <a:prstClr val="ltGray"/>
                  </a:solidFill>
                </a:ln>
              </p:spPr>
            </p:pic>
            <p:pic>
              <p:nvPicPr>
                <p:cNvPr id="17" name="Image 17">
                  <a:hlinkClick r:id="rId75"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3534931" y="2528057"/>
                  <a:ext cx="994590" cy="559457"/>
                </a:xfrm>
                <a:prstGeom prst="rect">
                  <a:avLst/>
                </a:prstGeom>
                <a:ln w="3175">
                  <a:solidFill>
                    <a:prstClr val="ltGray"/>
                  </a:solidFill>
                </a:ln>
              </p:spPr>
            </p:pic>
            <p:pic>
              <p:nvPicPr>
                <p:cNvPr id="18" name="Image 18">
                  <a:hlinkClick r:id="rId76"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4566818" y="2528057"/>
                  <a:ext cx="994590" cy="559457"/>
                </a:xfrm>
                <a:prstGeom prst="rect">
                  <a:avLst/>
                </a:prstGeom>
                <a:ln w="3175">
                  <a:solidFill>
                    <a:prstClr val="ltGray"/>
                  </a:solidFill>
                </a:ln>
              </p:spPr>
            </p:pic>
            <p:pic>
              <p:nvPicPr>
                <p:cNvPr id="19" name="Image 19">
                  <a:hlinkClick r:id="rId77"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598705" y="2528057"/>
                  <a:ext cx="994590" cy="559457"/>
                </a:xfrm>
                <a:prstGeom prst="rect">
                  <a:avLst/>
                </a:prstGeom>
                <a:ln w="3175">
                  <a:solidFill>
                    <a:prstClr val="ltGray"/>
                  </a:solidFill>
                </a:ln>
              </p:spPr>
            </p:pic>
            <p:pic>
              <p:nvPicPr>
                <p:cNvPr id="20" name="Image 20">
                  <a:hlinkClick r:id="rId78"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630592" y="2528057"/>
                  <a:ext cx="994590" cy="559457"/>
                </a:xfrm>
                <a:prstGeom prst="rect">
                  <a:avLst/>
                </a:prstGeom>
                <a:ln w="3175">
                  <a:solidFill>
                    <a:prstClr val="ltGray"/>
                  </a:solidFill>
                </a:ln>
              </p:spPr>
            </p:pic>
            <p:pic>
              <p:nvPicPr>
                <p:cNvPr id="21" name="Image 21">
                  <a:hlinkClick r:id="rId79"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662479" y="2528057"/>
                  <a:ext cx="994590" cy="559457"/>
                </a:xfrm>
                <a:prstGeom prst="rect">
                  <a:avLst/>
                </a:prstGeom>
                <a:ln w="3175">
                  <a:solidFill>
                    <a:prstClr val="ltGray"/>
                  </a:solidFill>
                </a:ln>
              </p:spPr>
            </p:pic>
            <p:pic>
              <p:nvPicPr>
                <p:cNvPr id="22" name="Image 22">
                  <a:hlinkClick r:id="rId80"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8694366" y="2528057"/>
                  <a:ext cx="994590" cy="559457"/>
                </a:xfrm>
                <a:prstGeom prst="rect">
                  <a:avLst/>
                </a:prstGeom>
                <a:ln w="3175">
                  <a:solidFill>
                    <a:prstClr val="ltGray"/>
                  </a:solidFill>
                </a:ln>
              </p:spPr>
            </p:pic>
            <p:pic>
              <p:nvPicPr>
                <p:cNvPr id="23" name="Image 23">
                  <a:hlinkClick r:id="rId81"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726253" y="2528057"/>
                  <a:ext cx="994590" cy="559457"/>
                </a:xfrm>
                <a:prstGeom prst="rect">
                  <a:avLst/>
                </a:prstGeom>
                <a:ln w="3175">
                  <a:solidFill>
                    <a:prstClr val="ltGray"/>
                  </a:solidFill>
                </a:ln>
              </p:spPr>
            </p:pic>
            <p:pic>
              <p:nvPicPr>
                <p:cNvPr id="24" name="Image 24">
                  <a:hlinkClick r:id="rId82"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1471157" y="3124811"/>
                  <a:ext cx="994590" cy="559457"/>
                </a:xfrm>
                <a:prstGeom prst="rect">
                  <a:avLst/>
                </a:prstGeom>
                <a:ln w="3175">
                  <a:solidFill>
                    <a:prstClr val="ltGray"/>
                  </a:solidFill>
                </a:ln>
              </p:spPr>
            </p:pic>
            <p:pic>
              <p:nvPicPr>
                <p:cNvPr id="25" name="Image 25">
                  <a:hlinkClick r:id="rId83"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2503044" y="3124811"/>
                  <a:ext cx="994590" cy="559457"/>
                </a:xfrm>
                <a:prstGeom prst="rect">
                  <a:avLst/>
                </a:prstGeom>
                <a:ln w="3175">
                  <a:solidFill>
                    <a:prstClr val="ltGray"/>
                  </a:solidFill>
                </a:ln>
              </p:spPr>
            </p:pic>
            <p:pic>
              <p:nvPicPr>
                <p:cNvPr id="26" name="Image 26">
                  <a:hlinkClick r:id="rId84"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3534931" y="3124811"/>
                  <a:ext cx="994590" cy="559457"/>
                </a:xfrm>
                <a:prstGeom prst="rect">
                  <a:avLst/>
                </a:prstGeom>
                <a:ln w="3175">
                  <a:solidFill>
                    <a:prstClr val="ltGray"/>
                  </a:solidFill>
                </a:ln>
              </p:spPr>
            </p:pic>
            <p:pic>
              <p:nvPicPr>
                <p:cNvPr id="27" name="Image 27">
                  <a:hlinkClick r:id="rId85"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4566818" y="3124811"/>
                  <a:ext cx="994590" cy="559457"/>
                </a:xfrm>
                <a:prstGeom prst="rect">
                  <a:avLst/>
                </a:prstGeom>
                <a:ln w="3175">
                  <a:solidFill>
                    <a:prstClr val="ltGray"/>
                  </a:solidFill>
                </a:ln>
              </p:spPr>
            </p:pic>
            <p:pic>
              <p:nvPicPr>
                <p:cNvPr id="28" name="Image 28">
                  <a:hlinkClick r:id="rId86"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5598705" y="3124811"/>
                  <a:ext cx="994590" cy="559457"/>
                </a:xfrm>
                <a:prstGeom prst="rect">
                  <a:avLst/>
                </a:prstGeom>
                <a:ln w="3175">
                  <a:solidFill>
                    <a:prstClr val="ltGray"/>
                  </a:solidFill>
                </a:ln>
              </p:spPr>
            </p:pic>
            <p:pic>
              <p:nvPicPr>
                <p:cNvPr id="29" name="Image 29">
                  <a:hlinkClick r:id="rId87"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6630592" y="3124811"/>
                  <a:ext cx="994590" cy="559457"/>
                </a:xfrm>
                <a:prstGeom prst="rect">
                  <a:avLst/>
                </a:prstGeom>
                <a:ln w="3175">
                  <a:solidFill>
                    <a:prstClr val="ltGray"/>
                  </a:solidFill>
                </a:ln>
              </p:spPr>
            </p:pic>
            <p:pic>
              <p:nvPicPr>
                <p:cNvPr id="30" name="Image 30">
                  <a:hlinkClick r:id="rId88"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7662479" y="3124811"/>
                  <a:ext cx="994590" cy="559457"/>
                </a:xfrm>
                <a:prstGeom prst="rect">
                  <a:avLst/>
                </a:prstGeom>
                <a:ln w="3175">
                  <a:solidFill>
                    <a:prstClr val="ltGray"/>
                  </a:solidFill>
                </a:ln>
              </p:spPr>
            </p:pic>
            <p:pic>
              <p:nvPicPr>
                <p:cNvPr id="31" name="Image 31">
                  <a:hlinkClick r:id="rId89"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8694366" y="3124811"/>
                  <a:ext cx="994590" cy="559457"/>
                </a:xfrm>
                <a:prstGeom prst="rect">
                  <a:avLst/>
                </a:prstGeom>
                <a:ln w="3175">
                  <a:solidFill>
                    <a:prstClr val="ltGray"/>
                  </a:solidFill>
                </a:ln>
              </p:spPr>
            </p:pic>
            <p:pic>
              <p:nvPicPr>
                <p:cNvPr id="32" name="Image 32">
                  <a:hlinkClick r:id="rId90"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726253" y="3124811"/>
                  <a:ext cx="994590" cy="559457"/>
                </a:xfrm>
                <a:prstGeom prst="rect">
                  <a:avLst/>
                </a:prstGeom>
                <a:ln w="3175">
                  <a:solidFill>
                    <a:prstClr val="ltGray"/>
                  </a:solidFill>
                </a:ln>
              </p:spPr>
            </p:pic>
            <p:pic>
              <p:nvPicPr>
                <p:cNvPr id="33" name="Image 33">
                  <a:hlinkClick r:id="rId91"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1471157" y="3721565"/>
                  <a:ext cx="994590" cy="559457"/>
                </a:xfrm>
                <a:prstGeom prst="rect">
                  <a:avLst/>
                </a:prstGeom>
                <a:ln w="3175">
                  <a:solidFill>
                    <a:prstClr val="ltGray"/>
                  </a:solidFill>
                </a:ln>
              </p:spPr>
            </p:pic>
            <p:pic>
              <p:nvPicPr>
                <p:cNvPr id="34" name="Image 34">
                  <a:hlinkClick r:id="rId92"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2503044" y="3721565"/>
                  <a:ext cx="994590" cy="559457"/>
                </a:xfrm>
                <a:prstGeom prst="rect">
                  <a:avLst/>
                </a:prstGeom>
                <a:ln w="3175">
                  <a:solidFill>
                    <a:prstClr val="ltGray"/>
                  </a:solidFill>
                </a:ln>
              </p:spPr>
            </p:pic>
            <p:pic>
              <p:nvPicPr>
                <p:cNvPr id="35" name="Image 35">
                  <a:hlinkClick r:id="rId93"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3534931" y="3721565"/>
                  <a:ext cx="994590" cy="559457"/>
                </a:xfrm>
                <a:prstGeom prst="rect">
                  <a:avLst/>
                </a:prstGeom>
                <a:ln w="3175">
                  <a:solidFill>
                    <a:prstClr val="ltGray"/>
                  </a:solidFill>
                </a:ln>
              </p:spPr>
            </p:pic>
            <p:pic>
              <p:nvPicPr>
                <p:cNvPr id="36" name="Image 36">
                  <a:hlinkClick r:id="rId94"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4566818" y="3721565"/>
                  <a:ext cx="994590" cy="559457"/>
                </a:xfrm>
                <a:prstGeom prst="rect">
                  <a:avLst/>
                </a:prstGeom>
                <a:ln w="3175">
                  <a:solidFill>
                    <a:prstClr val="ltGray"/>
                  </a:solidFill>
                </a:ln>
              </p:spPr>
            </p:pic>
            <p:pic>
              <p:nvPicPr>
                <p:cNvPr id="37" name="Image 37">
                  <a:hlinkClick r:id="rId95"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5598705" y="3721565"/>
                  <a:ext cx="994590" cy="559457"/>
                </a:xfrm>
                <a:prstGeom prst="rect">
                  <a:avLst/>
                </a:prstGeom>
                <a:ln w="3175">
                  <a:solidFill>
                    <a:prstClr val="ltGray"/>
                  </a:solidFill>
                </a:ln>
              </p:spPr>
            </p:pic>
            <p:pic>
              <p:nvPicPr>
                <p:cNvPr id="38" name="Image 38">
                  <a:hlinkClick r:id="rId96"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6630592" y="3721565"/>
                  <a:ext cx="994590" cy="559457"/>
                </a:xfrm>
                <a:prstGeom prst="rect">
                  <a:avLst/>
                </a:prstGeom>
                <a:ln w="3175">
                  <a:solidFill>
                    <a:prstClr val="ltGray"/>
                  </a:solidFill>
                </a:ln>
              </p:spPr>
            </p:pic>
            <p:pic>
              <p:nvPicPr>
                <p:cNvPr id="39" name="Image 39">
                  <a:hlinkClick r:id="rId97"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7662479" y="3721565"/>
                  <a:ext cx="994590" cy="559457"/>
                </a:xfrm>
                <a:prstGeom prst="rect">
                  <a:avLst/>
                </a:prstGeom>
                <a:ln w="3175">
                  <a:solidFill>
                    <a:prstClr val="ltGray"/>
                  </a:solidFill>
                </a:ln>
              </p:spPr>
            </p:pic>
            <p:pic>
              <p:nvPicPr>
                <p:cNvPr id="40" name="Image 40">
                  <a:hlinkClick r:id="rId98"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8694366" y="3721565"/>
                  <a:ext cx="994590" cy="559457"/>
                </a:xfrm>
                <a:prstGeom prst="rect">
                  <a:avLst/>
                </a:prstGeom>
                <a:ln w="3175">
                  <a:solidFill>
                    <a:prstClr val="ltGray"/>
                  </a:solidFill>
                </a:ln>
              </p:spPr>
            </p:pic>
            <p:pic>
              <p:nvPicPr>
                <p:cNvPr id="41" name="Image 41">
                  <a:hlinkClick r:id="rId99"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726253" y="3721565"/>
                  <a:ext cx="994590" cy="559457"/>
                </a:xfrm>
                <a:prstGeom prst="rect">
                  <a:avLst/>
                </a:prstGeom>
                <a:ln w="3175">
                  <a:solidFill>
                    <a:prstClr val="ltGray"/>
                  </a:solidFill>
                </a:ln>
              </p:spPr>
            </p:pic>
            <p:pic>
              <p:nvPicPr>
                <p:cNvPr id="42" name="Image 42">
                  <a:hlinkClick r:id="rId100"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1471157" y="4318319"/>
                  <a:ext cx="994590" cy="559457"/>
                </a:xfrm>
                <a:prstGeom prst="rect">
                  <a:avLst/>
                </a:prstGeom>
                <a:ln w="3175">
                  <a:solidFill>
                    <a:prstClr val="ltGray"/>
                  </a:solidFill>
                </a:ln>
              </p:spPr>
            </p:pic>
            <p:pic>
              <p:nvPicPr>
                <p:cNvPr id="43" name="Image 43">
                  <a:hlinkClick r:id="rId101"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2503044" y="4318319"/>
                  <a:ext cx="994590" cy="559457"/>
                </a:xfrm>
                <a:prstGeom prst="rect">
                  <a:avLst/>
                </a:prstGeom>
                <a:ln w="3175">
                  <a:solidFill>
                    <a:prstClr val="ltGray"/>
                  </a:solidFill>
                </a:ln>
              </p:spPr>
            </p:pic>
            <p:pic>
              <p:nvPicPr>
                <p:cNvPr id="44" name="Image 44">
                  <a:hlinkClick r:id="rId102"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3534931" y="4318319"/>
                  <a:ext cx="994590" cy="559457"/>
                </a:xfrm>
                <a:prstGeom prst="rect">
                  <a:avLst/>
                </a:prstGeom>
                <a:ln w="3175">
                  <a:solidFill>
                    <a:prstClr val="ltGray"/>
                  </a:solidFill>
                </a:ln>
              </p:spPr>
            </p:pic>
            <p:pic>
              <p:nvPicPr>
                <p:cNvPr id="45" name="Image 45">
                  <a:hlinkClick r:id="rId103"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4566818" y="4318319"/>
                  <a:ext cx="994590" cy="559457"/>
                </a:xfrm>
                <a:prstGeom prst="rect">
                  <a:avLst/>
                </a:prstGeom>
                <a:ln w="3175">
                  <a:solidFill>
                    <a:prstClr val="ltGray"/>
                  </a:solidFill>
                </a:ln>
              </p:spPr>
            </p:pic>
            <p:pic>
              <p:nvPicPr>
                <p:cNvPr id="46" name="Image 46">
                  <a:hlinkClick r:id="rId104"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5598705" y="4318319"/>
                  <a:ext cx="994590" cy="559457"/>
                </a:xfrm>
                <a:prstGeom prst="rect">
                  <a:avLst/>
                </a:prstGeom>
                <a:ln w="3175">
                  <a:solidFill>
                    <a:prstClr val="ltGray"/>
                  </a:solidFill>
                </a:ln>
              </p:spPr>
            </p:pic>
            <p:pic>
              <p:nvPicPr>
                <p:cNvPr id="47" name="Image 47">
                  <a:hlinkClick r:id="rId105"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6630592" y="4318319"/>
                  <a:ext cx="994590" cy="559457"/>
                </a:xfrm>
                <a:prstGeom prst="rect">
                  <a:avLst/>
                </a:prstGeom>
                <a:ln w="3175">
                  <a:solidFill>
                    <a:prstClr val="ltGray"/>
                  </a:solidFill>
                </a:ln>
              </p:spPr>
            </p:pic>
            <p:pic>
              <p:nvPicPr>
                <p:cNvPr id="48" name="Image 48">
                  <a:hlinkClick r:id="rId106"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7662479" y="4318319"/>
                  <a:ext cx="994590" cy="559457"/>
                </a:xfrm>
                <a:prstGeom prst="rect">
                  <a:avLst/>
                </a:prstGeom>
                <a:ln w="3175">
                  <a:solidFill>
                    <a:prstClr val="ltGray"/>
                  </a:solidFill>
                </a:ln>
              </p:spPr>
            </p:pic>
            <p:pic>
              <p:nvPicPr>
                <p:cNvPr id="49" name="Image 49">
                  <a:hlinkClick r:id="rId107"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8694366" y="4318319"/>
                  <a:ext cx="994590" cy="559457"/>
                </a:xfrm>
                <a:prstGeom prst="rect">
                  <a:avLst/>
                </a:prstGeom>
                <a:ln w="3175">
                  <a:solidFill>
                    <a:prstClr val="ltGray"/>
                  </a:solidFill>
                </a:ln>
              </p:spPr>
            </p:pic>
            <p:pic>
              <p:nvPicPr>
                <p:cNvPr id="50" name="Image 50">
                  <a:hlinkClick r:id="rId108"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726253" y="4318319"/>
                  <a:ext cx="994590" cy="559457"/>
                </a:xfrm>
                <a:prstGeom prst="rect">
                  <a:avLst/>
                </a:prstGeom>
                <a:ln w="3175">
                  <a:solidFill>
                    <a:prstClr val="ltGray"/>
                  </a:solidFill>
                </a:ln>
              </p:spPr>
            </p:pic>
            <p:pic>
              <p:nvPicPr>
                <p:cNvPr id="51" name="Image 51">
                  <a:hlinkClick r:id="rId109"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1471157" y="4915073"/>
                  <a:ext cx="994590" cy="559457"/>
                </a:xfrm>
                <a:prstGeom prst="rect">
                  <a:avLst/>
                </a:prstGeom>
                <a:ln w="3175">
                  <a:solidFill>
                    <a:prstClr val="ltGray"/>
                  </a:solidFill>
                </a:ln>
              </p:spPr>
            </p:pic>
            <p:pic>
              <p:nvPicPr>
                <p:cNvPr id="52" name="Image 52">
                  <a:hlinkClick r:id="rId110"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2503044" y="4915073"/>
                  <a:ext cx="994590" cy="559457"/>
                </a:xfrm>
                <a:prstGeom prst="rect">
                  <a:avLst/>
                </a:prstGeom>
                <a:ln w="3175">
                  <a:solidFill>
                    <a:prstClr val="ltGray"/>
                  </a:solidFill>
                </a:ln>
              </p:spPr>
            </p:pic>
            <p:pic>
              <p:nvPicPr>
                <p:cNvPr id="53" name="Image 53">
                  <a:hlinkClick r:id="rId111"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3534931" y="4915073"/>
                  <a:ext cx="994590" cy="559457"/>
                </a:xfrm>
                <a:prstGeom prst="rect">
                  <a:avLst/>
                </a:prstGeom>
                <a:ln w="3175">
                  <a:solidFill>
                    <a:prstClr val="ltGray"/>
                  </a:solidFill>
                </a:ln>
              </p:spPr>
            </p:pic>
            <p:pic>
              <p:nvPicPr>
                <p:cNvPr id="54" name="Image 54">
                  <a:hlinkClick r:id="rId112"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4566818" y="4915073"/>
                  <a:ext cx="994590" cy="559457"/>
                </a:xfrm>
                <a:prstGeom prst="rect">
                  <a:avLst/>
                </a:prstGeom>
                <a:ln w="3175">
                  <a:solidFill>
                    <a:prstClr val="ltGray"/>
                  </a:solidFill>
                </a:ln>
              </p:spPr>
            </p:pic>
            <p:pic>
              <p:nvPicPr>
                <p:cNvPr id="55" name="Image 55">
                  <a:hlinkClick r:id="rId113"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5598705" y="4915073"/>
                  <a:ext cx="994590" cy="559457"/>
                </a:xfrm>
                <a:prstGeom prst="rect">
                  <a:avLst/>
                </a:prstGeom>
                <a:ln w="3175">
                  <a:solidFill>
                    <a:prstClr val="ltGray"/>
                  </a:solidFill>
                </a:ln>
              </p:spPr>
            </p:pic>
            <p:pic>
              <p:nvPicPr>
                <p:cNvPr id="56" name="Image 56">
                  <a:hlinkClick r:id="rId114"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6630592" y="4915073"/>
                  <a:ext cx="994590" cy="559457"/>
                </a:xfrm>
                <a:prstGeom prst="rect">
                  <a:avLst/>
                </a:prstGeom>
                <a:ln w="3175">
                  <a:solidFill>
                    <a:prstClr val="ltGray"/>
                  </a:solidFill>
                </a:ln>
              </p:spPr>
            </p:pic>
            <p:pic>
              <p:nvPicPr>
                <p:cNvPr id="57" name="Image 57">
                  <a:hlinkClick r:id="rId115"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7662479" y="4915073"/>
                  <a:ext cx="994590" cy="559457"/>
                </a:xfrm>
                <a:prstGeom prst="rect">
                  <a:avLst/>
                </a:prstGeom>
                <a:ln w="3175">
                  <a:solidFill>
                    <a:prstClr val="ltGray"/>
                  </a:solidFill>
                </a:ln>
              </p:spPr>
            </p:pic>
            <p:pic>
              <p:nvPicPr>
                <p:cNvPr id="58" name="Image 58">
                  <a:hlinkClick r:id="rId116"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8694366" y="4915073"/>
                  <a:ext cx="994590" cy="559457"/>
                </a:xfrm>
                <a:prstGeom prst="rect">
                  <a:avLst/>
                </a:prstGeom>
                <a:ln w="3175">
                  <a:solidFill>
                    <a:prstClr val="ltGray"/>
                  </a:solidFill>
                </a:ln>
              </p:spPr>
            </p:pic>
            <p:pic>
              <p:nvPicPr>
                <p:cNvPr id="59" name="Image 59">
                  <a:hlinkClick r:id="rId117"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9726253" y="4915073"/>
                  <a:ext cx="994590" cy="559457"/>
                </a:xfrm>
                <a:prstGeom prst="rect">
                  <a:avLst/>
                </a:prstGeom>
                <a:ln w="3175">
                  <a:solidFill>
                    <a:prstClr val="ltGray"/>
                  </a:solidFill>
                </a:ln>
              </p:spPr>
            </p:pic>
            <p:pic>
              <p:nvPicPr>
                <p:cNvPr id="60" name="Image 60">
                  <a:hlinkClick r:id="rId118"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1471157" y="5511827"/>
                  <a:ext cx="994590" cy="559457"/>
                </a:xfrm>
                <a:prstGeom prst="rect">
                  <a:avLst/>
                </a:prstGeom>
                <a:ln w="3175">
                  <a:solidFill>
                    <a:prstClr val="ltGray"/>
                  </a:solidFill>
                </a:ln>
              </p:spPr>
            </p:pic>
            <p:pic>
              <p:nvPicPr>
                <p:cNvPr id="61" name="Image 61">
                  <a:hlinkClick r:id="rId119"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2503044" y="5511827"/>
                  <a:ext cx="994590" cy="559457"/>
                </a:xfrm>
                <a:prstGeom prst="rect">
                  <a:avLst/>
                </a:prstGeom>
                <a:ln w="3175">
                  <a:solidFill>
                    <a:prstClr val="ltGray"/>
                  </a:solidFill>
                </a:ln>
              </p:spPr>
            </p:pic>
            <p:pic>
              <p:nvPicPr>
                <p:cNvPr id="62" name="Image 62">
                  <a:hlinkClick r:id="rId120"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3534931" y="5511827"/>
                  <a:ext cx="994590" cy="559457"/>
                </a:xfrm>
                <a:prstGeom prst="rect">
                  <a:avLst/>
                </a:prstGeom>
                <a:ln w="3175">
                  <a:solidFill>
                    <a:prstClr val="ltGray"/>
                  </a:solidFill>
                </a:ln>
              </p:spPr>
            </p:pic>
            <p:pic>
              <p:nvPicPr>
                <p:cNvPr id="63" name="Image 63">
                  <a:hlinkClick r:id="rId121"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4566818" y="5511827"/>
                  <a:ext cx="994590" cy="559457"/>
                </a:xfrm>
                <a:prstGeom prst="rect">
                  <a:avLst/>
                </a:prstGeom>
                <a:ln w="3175">
                  <a:solidFill>
                    <a:prstClr val="ltGray"/>
                  </a:solidFill>
                </a:ln>
              </p:spPr>
            </p:pic>
            <p:pic>
              <p:nvPicPr>
                <p:cNvPr id="64" name="Image 64">
                  <a:hlinkClick r:id="rId122"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5598705" y="5511827"/>
                  <a:ext cx="994590" cy="559457"/>
                </a:xfrm>
                <a:prstGeom prst="rect">
                  <a:avLst/>
                </a:prstGeom>
                <a:ln w="3175">
                  <a:solidFill>
                    <a:prstClr val="ltGray"/>
                  </a:solidFill>
                </a:ln>
              </p:spPr>
            </p:pic>
            <p:pic>
              <p:nvPicPr>
                <p:cNvPr id="65" name="Image 65">
                  <a:hlinkClick r:id="rId123"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6630592" y="5511827"/>
                  <a:ext cx="994590" cy="559457"/>
                </a:xfrm>
                <a:prstGeom prst="rect">
                  <a:avLst/>
                </a:prstGeom>
                <a:ln w="3175">
                  <a:solidFill>
                    <a:prstClr val="ltGray"/>
                  </a:solidFill>
                </a:ln>
              </p:spPr>
            </p:pic>
            <p:pic>
              <p:nvPicPr>
                <p:cNvPr id="66" name="Image 66">
                  <a:hlinkClick r:id="rId124" action="ppaction://hlinksldjump"/>
                </p:cNvPr>
                <p:cNvPicPr>
                  <a:picLocks noSelect="1" noRot="1" noChangeAspect="1" noMove="1" noResize="1" noEditPoints="1" noAdjustHandles="1" noChangeArrowheads="1" noChangeShapeType="1"/>
                </p:cNvPicPr>
                <p:nvPr/>
              </p:nvPicPr>
              <p:blipFill>
                <a:blip r:embed="rId62"/>
                <a:stretch>
                  <a:fillRect/>
                </a:stretch>
              </p:blipFill>
              <p:spPr>
                <a:xfrm>
                  <a:off x="7662479" y="5511827"/>
                  <a:ext cx="994590" cy="559457"/>
                </a:xfrm>
                <a:prstGeom prst="rect">
                  <a:avLst/>
                </a:prstGeom>
                <a:ln w="3175">
                  <a:solidFill>
                    <a:prstClr val="ltGray"/>
                  </a:solidFill>
                </a:ln>
              </p:spPr>
            </p:pic>
            <p:pic>
              <p:nvPicPr>
                <p:cNvPr id="67" name="Image 67">
                  <a:hlinkClick r:id="rId125" action="ppaction://hlinksldjump"/>
                </p:cNvPr>
                <p:cNvPicPr>
                  <a:picLocks noSelect="1" noRot="1" noChangeAspect="1" noMove="1" noResize="1" noEditPoints="1" noAdjustHandles="1" noChangeArrowheads="1" noChangeShapeType="1"/>
                </p:cNvPicPr>
                <p:nvPr/>
              </p:nvPicPr>
              <p:blipFill>
                <a:blip r:embed="rId63"/>
                <a:stretch>
                  <a:fillRect/>
                </a:stretch>
              </p:blipFill>
              <p:spPr>
                <a:xfrm>
                  <a:off x="8694366" y="5511827"/>
                  <a:ext cx="994590" cy="559457"/>
                </a:xfrm>
                <a:prstGeom prst="rect">
                  <a:avLst/>
                </a:prstGeom>
                <a:ln w="3175">
                  <a:solidFill>
                    <a:prstClr val="ltGray"/>
                  </a:solidFill>
                </a:ln>
              </p:spPr>
            </p:pic>
          </p:grpSp>
        </mc:Fallback>
      </mc:AlternateContent>
    </p:spTree>
    <p:extLst>
      <p:ext uri="{BB962C8B-B14F-4D97-AF65-F5344CB8AC3E}">
        <p14:creationId xmlns:p14="http://schemas.microsoft.com/office/powerpoint/2010/main" val="27731861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a:solidFill>
                  <a:schemeClr val="accent6"/>
                </a:solidFill>
                <a:highlight>
                  <a:srgbClr val="000000"/>
                </a:highlight>
              </a:rPr>
              <a:t>float</a:t>
            </a: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72488"/>
            <a:ext cx="942899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b="1" dirty="0">
                <a:highlight>
                  <a:srgbClr val="FF00FF"/>
                </a:highlight>
              </a:rPr>
              <a:t>Les () délimitent les tuples, les [] délimitent les listes et les accolades {} délimitent les dictionnaires ou les set.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201</a:t>
            </a:fld>
            <a:endParaRPr lang="fr-FR" dirty="0"/>
          </a:p>
        </p:txBody>
      </p:sp>
    </p:spTree>
    <p:extLst>
      <p:ext uri="{BB962C8B-B14F-4D97-AF65-F5344CB8AC3E}">
        <p14:creationId xmlns:p14="http://schemas.microsoft.com/office/powerpoint/2010/main" val="422024822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79832404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385744867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valeur in fruits.items():</a:t>
            </a:r>
          </a:p>
          <a:p>
            <a:r>
              <a:rPr lang="fr-FR" sz="1200" dirty="0">
                <a:solidFill>
                  <a:schemeClr val="bg1"/>
                </a:solidFill>
              </a:rPr>
              <a:t>...     print("La clé {} contient la valeur {}.".format(cle, valeur))</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23658"/>
          </a:xfrm>
          <a:prstGeom prst="rect">
            <a:avLst/>
          </a:prstGeom>
          <a:solidFill>
            <a:schemeClr val="tx1"/>
          </a:solidFill>
        </p:spPr>
        <p:txBody>
          <a:bodyPr wrap="square" rtlCol="0">
            <a:spAutoFit/>
          </a:bodyPr>
          <a:lstStyle/>
          <a:p>
            <a:r>
              <a:rPr lang="fr-FR" sz="1200" dirty="0">
                <a:solidFill>
                  <a:schemeClr val="bg1"/>
                </a:solidFill>
              </a:rPr>
              <a:t>def fonction_inconnue(**parametres_nommes):</a:t>
            </a:r>
          </a:p>
          <a:p>
            <a:r>
              <a:rPr lang="fr-FR" sz="1200" dirty="0">
                <a:solidFill>
                  <a:schemeClr val="bg1"/>
                </a:solidFill>
              </a:rPr>
              <a:t>...     """Fonction permettant de voir comment récupérer les paramètres nommés</a:t>
            </a:r>
          </a:p>
          <a:p>
            <a:r>
              <a:rPr lang="fr-FR" sz="1200" dirty="0">
                <a:solidFill>
                  <a:schemeClr val="bg1"/>
                </a:solidFill>
              </a:rPr>
              <a:t>...     dans un dictionnaire"""</a:t>
            </a:r>
          </a:p>
          <a:p>
            <a:r>
              <a:rPr lang="fr-FR" sz="1200" dirty="0">
                <a:solidFill>
                  <a:schemeClr val="bg1"/>
                </a:solidFill>
              </a:rPr>
              <a:t>...     </a:t>
            </a:r>
          </a:p>
          <a:p>
            <a:r>
              <a:rPr lang="fr-FR" sz="1200" dirty="0">
                <a:solidFill>
                  <a:schemeClr val="bg1"/>
                </a:solidFill>
              </a:rPr>
              <a:t>...     </a:t>
            </a:r>
          </a:p>
          <a:p>
            <a:r>
              <a:rPr lang="fr-FR" sz="1200" dirty="0">
                <a:solidFill>
                  <a:schemeClr val="bg1"/>
                </a:solidFill>
              </a:rPr>
              <a:t>...     print("J'ai reçu en paramètres nommés : {}.".format(parametres_nommes))</a:t>
            </a:r>
          </a:p>
          <a:p>
            <a:r>
              <a:rPr lang="fr-FR" sz="1200" dirty="0">
                <a:solidFill>
                  <a:schemeClr val="bg1"/>
                </a:solidFill>
              </a:rPr>
              <a:t>... </a:t>
            </a:r>
          </a:p>
          <a:p>
            <a:r>
              <a:rPr lang="fr-FR" sz="1200" dirty="0">
                <a:solidFill>
                  <a:schemeClr val="bg1"/>
                </a:solidFill>
              </a:rPr>
              <a:t>fonction_inconnue() # Aucun paramètre</a:t>
            </a:r>
          </a:p>
          <a:p>
            <a:r>
              <a:rPr lang="fr-FR" sz="1200" dirty="0">
                <a:solidFill>
                  <a:schemeClr val="bg1"/>
                </a:solidFill>
              </a:rPr>
              <a:t>J'ai reçu en paramètres nommés : {}</a:t>
            </a:r>
          </a:p>
          <a:p>
            <a:r>
              <a:rPr lang="fr-FR" sz="1200" dirty="0">
                <a:solidFill>
                  <a:schemeClr val="bg1"/>
                </a:solidFill>
              </a:rPr>
              <a:t>fonction_inconnue(p=4, j=8)</a:t>
            </a:r>
          </a:p>
          <a:p>
            <a:r>
              <a:rPr lang="fr-FR" sz="1200" dirty="0">
                <a:solidFill>
                  <a:schemeClr val="bg1"/>
                </a:solidFill>
              </a:rPr>
              <a:t>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classe.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0772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have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210</a:t>
            </a:fld>
            <a:endParaRPr lang="fr-FR" dirty="0"/>
          </a:p>
        </p:txBody>
      </p:sp>
      <p:sp>
        <p:nvSpPr>
          <p:cNvPr id="10" name="ZoneTexte 9">
            <a:extLst>
              <a:ext uri="{FF2B5EF4-FFF2-40B4-BE49-F238E27FC236}">
                <a16:creationId xmlns:a16="http://schemas.microsoft.com/office/drawing/2014/main" id="{B0749BFE-30CD-43CB-B380-A783CC51FCC2}"/>
              </a:ext>
            </a:extLst>
          </p:cNvPr>
          <p:cNvSpPr txBox="1"/>
          <p:nvPr/>
        </p:nvSpPr>
        <p:spPr>
          <a:xfrm>
            <a:off x="209554" y="3936752"/>
            <a:ext cx="11928606" cy="2123658"/>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‘’Bob’’, ‘’</a:t>
            </a:r>
            <a:r>
              <a:rPr lang="fr-FR" sz="1200" dirty="0" err="1">
                <a:solidFill>
                  <a:schemeClr val="bg1"/>
                </a:solidFill>
              </a:rPr>
              <a:t>password</a:t>
            </a:r>
            <a:r>
              <a:rPr lang="fr-FR" sz="1200" dirty="0">
                <a:solidFill>
                  <a:schemeClr val="bg1"/>
                </a:solidFill>
              </a:rPr>
              <a:t>’’),</a:t>
            </a:r>
          </a:p>
          <a:p>
            <a:r>
              <a:rPr lang="fr-FR" sz="1200" dirty="0">
                <a:solidFill>
                  <a:schemeClr val="bg1"/>
                </a:solidFill>
              </a:rPr>
              <a:t>   (1, ‘’Rolf’’, ‘’bob123’’),</a:t>
            </a:r>
          </a:p>
          <a:p>
            <a:r>
              <a:rPr lang="fr-FR" sz="1200" dirty="0">
                <a:solidFill>
                  <a:schemeClr val="bg1"/>
                </a:solidFill>
              </a:rPr>
              <a:t>   (2, ‘’Jose’’, ‘’longp4assword’’),</a:t>
            </a:r>
          </a:p>
          <a:p>
            <a:r>
              <a:rPr lang="fr-FR" sz="1200" dirty="0">
                <a:solidFill>
                  <a:schemeClr val="bg1"/>
                </a:solidFill>
              </a:rPr>
              <a:t>   (3, ‘’username’’, ‘’1234’’),</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for user in users}</a:t>
            </a:r>
          </a:p>
          <a:p>
            <a:r>
              <a:rPr lang="fr-FR" sz="1200" dirty="0">
                <a:solidFill>
                  <a:schemeClr val="bg1"/>
                </a:solidFill>
              </a:rPr>
              <a:t>print(username_mapping)</a:t>
            </a:r>
          </a:p>
          <a:p>
            <a:r>
              <a:rPr lang="fr-FR" sz="1200" dirty="0">
                <a:solidFill>
                  <a:schemeClr val="bg1"/>
                </a:solidFill>
              </a:rPr>
              <a:t>&gt;&gt; {‘Bob’: (0, ‘Bob’, ‘password’), ‘Rolf’:</a:t>
            </a:r>
            <a:r>
              <a:rPr lang="fr-FR" sz="1200" dirty="0">
                <a:solidFill>
                  <a:schemeClr val="bg1"/>
                </a:solidFill>
                <a:sym typeface="Wingdings" panose="05000000000000000000" pitchFamily="2" charset="2"/>
              </a:rPr>
              <a:t>(1, ‘Rolf’, ‘bob123’), ‘Jose’:(2, ‘Jose’, ‘longp4assword’), ‘username’:(3, ‘username’, ‘1234’)}</a:t>
            </a:r>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1166390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Exemple de dictionary comprehesion 14/14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3785652"/>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a:t>
            </a:r>
            <a:r>
              <a:rPr lang="fr-FR" sz="1200" dirty="0">
                <a:solidFill>
                  <a:schemeClr val="accent2"/>
                </a:solidFill>
              </a:rPr>
              <a:t>‘’Bob’’, ‘’password’’</a:t>
            </a:r>
            <a:r>
              <a:rPr lang="fr-FR" sz="1200" dirty="0">
                <a:solidFill>
                  <a:schemeClr val="bg1"/>
                </a:solidFill>
              </a:rPr>
              <a:t>),</a:t>
            </a:r>
          </a:p>
          <a:p>
            <a:r>
              <a:rPr lang="fr-FR" sz="1200" dirty="0">
                <a:solidFill>
                  <a:schemeClr val="bg1"/>
                </a:solidFill>
              </a:rPr>
              <a:t>   (1, </a:t>
            </a:r>
            <a:r>
              <a:rPr lang="fr-FR" sz="1200" dirty="0">
                <a:solidFill>
                  <a:schemeClr val="accent2"/>
                </a:solidFill>
              </a:rPr>
              <a:t>‘’Rolf’’, ‘’bob123’’</a:t>
            </a:r>
            <a:r>
              <a:rPr lang="fr-FR" sz="1200" dirty="0">
                <a:solidFill>
                  <a:schemeClr val="bg1"/>
                </a:solidFill>
              </a:rPr>
              <a:t>),</a:t>
            </a:r>
          </a:p>
          <a:p>
            <a:r>
              <a:rPr lang="fr-FR" sz="1200" dirty="0">
                <a:solidFill>
                  <a:schemeClr val="bg1"/>
                </a:solidFill>
              </a:rPr>
              <a:t>   (2, </a:t>
            </a:r>
            <a:r>
              <a:rPr lang="fr-FR" sz="1200" dirty="0">
                <a:solidFill>
                  <a:schemeClr val="accent2"/>
                </a:solidFill>
              </a:rPr>
              <a:t>‘’Jose’’, ‘’longp4assword’’</a:t>
            </a:r>
            <a:r>
              <a:rPr lang="fr-FR" sz="1200" dirty="0">
                <a:solidFill>
                  <a:schemeClr val="bg1"/>
                </a:solidFill>
              </a:rPr>
              <a:t>),</a:t>
            </a:r>
          </a:p>
          <a:p>
            <a:r>
              <a:rPr lang="fr-FR" sz="1200" dirty="0">
                <a:solidFill>
                  <a:schemeClr val="bg1"/>
                </a:solidFill>
              </a:rPr>
              <a:t>   (3, </a:t>
            </a:r>
            <a:r>
              <a:rPr lang="fr-FR" sz="1200" dirty="0">
                <a:solidFill>
                  <a:schemeClr val="accent2"/>
                </a:solidFill>
              </a:rPr>
              <a:t>‘’username’’, ‘’1234’’</a:t>
            </a:r>
            <a:r>
              <a:rPr lang="fr-FR" sz="1200" dirty="0">
                <a:solidFill>
                  <a:schemeClr val="bg1"/>
                </a:solidFill>
              </a:rPr>
              <a:t>),</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a:t>
            </a:r>
            <a:r>
              <a:rPr lang="fr-FR" sz="1200" dirty="0">
                <a:solidFill>
                  <a:srgbClr val="C90796"/>
                </a:solidFill>
              </a:rPr>
              <a:t>for</a:t>
            </a:r>
            <a:r>
              <a:rPr lang="fr-FR" sz="1200" dirty="0">
                <a:solidFill>
                  <a:schemeClr val="bg1"/>
                </a:solidFill>
              </a:rPr>
              <a:t> user </a:t>
            </a:r>
            <a:r>
              <a:rPr lang="fr-FR" sz="1200" dirty="0">
                <a:solidFill>
                  <a:schemeClr val="accent1"/>
                </a:solidFill>
              </a:rPr>
              <a:t>in</a:t>
            </a:r>
            <a:r>
              <a:rPr lang="fr-FR" sz="1200" dirty="0">
                <a:solidFill>
                  <a:schemeClr val="bg1"/>
                </a:solidFill>
              </a:rPr>
              <a:t> users}</a:t>
            </a:r>
          </a:p>
          <a:p>
            <a:endParaRPr lang="fr-FR" sz="1200" dirty="0">
              <a:solidFill>
                <a:schemeClr val="bg1"/>
              </a:solidFill>
            </a:endParaRPr>
          </a:p>
          <a:p>
            <a:r>
              <a:rPr lang="fr-FR" sz="1200" dirty="0">
                <a:solidFill>
                  <a:schemeClr val="bg1"/>
                </a:solidFill>
              </a:rPr>
              <a:t>username_input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username: </a:t>
            </a:r>
            <a:r>
              <a:rPr lang="fr-FR" sz="1200" dirty="0">
                <a:solidFill>
                  <a:schemeClr val="bg1"/>
                </a:solidFill>
              </a:rPr>
              <a:t>‘’)</a:t>
            </a:r>
          </a:p>
          <a:p>
            <a:r>
              <a:rPr lang="fr-FR" sz="1200" dirty="0">
                <a:solidFill>
                  <a:schemeClr val="bg1"/>
                </a:solidFill>
              </a:rPr>
              <a:t>Password_input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password: </a:t>
            </a:r>
            <a:r>
              <a:rPr lang="fr-FR" sz="1200" dirty="0">
                <a:solidFill>
                  <a:schemeClr val="bg1"/>
                </a:solidFill>
              </a:rPr>
              <a:t>‘’)</a:t>
            </a:r>
          </a:p>
          <a:p>
            <a:endParaRPr lang="fr-FR" sz="1200" dirty="0">
              <a:solidFill>
                <a:schemeClr val="bg1"/>
              </a:solidFill>
            </a:endParaRPr>
          </a:p>
          <a:p>
            <a:r>
              <a:rPr lang="fr-FR" sz="1200" dirty="0">
                <a:solidFill>
                  <a:schemeClr val="bg1"/>
                </a:solidFill>
              </a:rPr>
              <a:t>_, username, password = username_mapping[username_input]</a:t>
            </a:r>
          </a:p>
          <a:p>
            <a:endParaRPr lang="fr-FR" sz="1200" dirty="0">
              <a:solidFill>
                <a:schemeClr val="bg1"/>
              </a:solidFill>
            </a:endParaRPr>
          </a:p>
          <a:p>
            <a:r>
              <a:rPr lang="fr-FR" sz="1200" dirty="0">
                <a:solidFill>
                  <a:srgbClr val="C90796"/>
                </a:solidFill>
              </a:rPr>
              <a:t>if</a:t>
            </a:r>
            <a:r>
              <a:rPr lang="fr-FR" sz="1200" dirty="0">
                <a:solidFill>
                  <a:schemeClr val="bg1"/>
                </a:solidFill>
              </a:rPr>
              <a:t> password_input == passord:</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correct!’’</a:t>
            </a:r>
            <a:r>
              <a:rPr lang="fr-FR" sz="1200" dirty="0">
                <a:solidFill>
                  <a:schemeClr val="bg1"/>
                </a:solidFill>
              </a:rPr>
              <a:t>)</a:t>
            </a:r>
          </a:p>
          <a:p>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incorrect.’’</a:t>
            </a:r>
            <a:r>
              <a:rPr lang="fr-FR" sz="1200" dirty="0">
                <a:solidFill>
                  <a:schemeClr val="bg1"/>
                </a:solidFill>
              </a:rPr>
              <a:t>)</a:t>
            </a: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211</a:t>
            </a:fld>
            <a:endParaRPr lang="fr-FR" dirty="0"/>
          </a:p>
        </p:txBody>
      </p:sp>
    </p:spTree>
    <p:extLst>
      <p:ext uri="{BB962C8B-B14F-4D97-AF65-F5344CB8AC3E}">
        <p14:creationId xmlns:p14="http://schemas.microsoft.com/office/powerpoint/2010/main" val="37845905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3"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Generator Expressions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a:t>
            </a:r>
            <a:r>
              <a:rPr lang="en-US" sz="1200" dirty="0">
                <a:solidFill>
                  <a:srgbClr val="FF0000"/>
                </a:solidFill>
              </a:rPr>
              <a:t>[</a:t>
            </a:r>
            <a:r>
              <a:rPr lang="en-US" sz="1200" dirty="0">
                <a:solidFill>
                  <a:schemeClr val="bg1"/>
                </a:solidFill>
              </a:rPr>
              <a:t>x * 2 for x in range(100000)</a:t>
            </a:r>
            <a:r>
              <a:rPr lang="en-US" sz="1200" dirty="0">
                <a:solidFill>
                  <a:srgbClr val="FF0000"/>
                </a:solidFill>
              </a:rPr>
              <a:t>]</a:t>
            </a:r>
            <a:r>
              <a:rPr lang="en-US" sz="1200" dirty="0">
                <a:solidFill>
                  <a:schemeClr val="bg1"/>
                </a:solidFill>
              </a:rPr>
              <a:t>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2711650"/>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218</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219</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float,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chemin = ‘’c:\Users\Mottier Lucie\Documents’’</a:t>
            </a:r>
          </a:p>
          <a:p>
            <a:r>
              <a:rPr lang="fr-FR" dirty="0">
                <a:solidFill>
                  <a:schemeClr val="bg1"/>
                </a:solidFill>
              </a:rPr>
              <a:t>dossier = </a:t>
            </a:r>
            <a:r>
              <a:rPr lang="fr-FR" dirty="0" err="1">
                <a:solidFill>
                  <a:schemeClr val="bg1"/>
                </a:solidFill>
              </a:rPr>
              <a:t>os.path.join</a:t>
            </a:r>
            <a:r>
              <a:rPr lang="fr-FR" dirty="0">
                <a:solidFill>
                  <a:schemeClr val="bg1"/>
                </a:solidFill>
              </a:rPr>
              <a:t>(chemin, ‘’GitHub’’)</a:t>
            </a:r>
          </a:p>
          <a:p>
            <a:r>
              <a:rPr lang="fr-FR" dirty="0">
                <a:solidFill>
                  <a:schemeClr val="bg1"/>
                </a:solidFill>
              </a:rPr>
              <a:t>print(dossier)</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r>
              <a:rPr lang="fr-FR" sz="1400" dirty="0">
                <a:solidFill>
                  <a:schemeClr val="bg1"/>
                </a:solidFill>
              </a:rPr>
              <a:t>import </a:t>
            </a:r>
            <a:r>
              <a:rPr lang="fr-FR" sz="1400" dirty="0" err="1">
                <a:solidFill>
                  <a:schemeClr val="bg1"/>
                </a:solidFill>
              </a:rPr>
              <a:t>os.path</a:t>
            </a:r>
            <a:endParaRPr lang="fr-FR" sz="1400" dirty="0">
              <a:solidFill>
                <a:schemeClr val="bg1"/>
              </a:solidFill>
            </a:endParaRPr>
          </a:p>
          <a:p>
            <a:endParaRPr lang="fr-FR" sz="1400" dirty="0">
              <a:solidFill>
                <a:schemeClr val="bg1"/>
              </a:solidFill>
            </a:endParaRPr>
          </a:p>
          <a:p>
            <a:r>
              <a:rPr lang="fr-FR" sz="1400" dirty="0">
                <a:solidFill>
                  <a:schemeClr val="bg1"/>
                </a:solidFill>
              </a:rPr>
              <a:t>chemin = "/tmp/dir/dir2/monFichier.txt"</a:t>
            </a:r>
          </a:p>
          <a:p>
            <a:r>
              <a:rPr lang="fr-FR" sz="1400" dirty="0">
                <a:solidFill>
                  <a:schemeClr val="bg1"/>
                </a:solidFill>
              </a:rPr>
              <a:t>print(</a:t>
            </a:r>
            <a:r>
              <a:rPr lang="fr-FR" sz="1400" dirty="0" err="1">
                <a:solidFill>
                  <a:schemeClr val="bg1"/>
                </a:solidFill>
              </a:rPr>
              <a:t>os.path.exists</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os.path.isfile</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(chemin))</a:t>
            </a:r>
          </a:p>
          <a:p>
            <a:r>
              <a:rPr lang="fr-FR" sz="1400" dirty="0">
                <a:solidFill>
                  <a:schemeClr val="bg1"/>
                </a:solidFill>
              </a:rPr>
              <a:t>&gt;&gt;&gt; False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a:t>
            </a:r>
            <a:r>
              <a:rPr lang="fr-FR" sz="1400" dirty="0" err="1">
                <a:solidFill>
                  <a:schemeClr val="bg1"/>
                </a:solidFill>
              </a:rPr>
              <a:t>os.path.dirname</a:t>
            </a:r>
            <a:r>
              <a:rPr lang="fr-FR" sz="1400" dirty="0">
                <a:solidFill>
                  <a:schemeClr val="bg1"/>
                </a:solidFill>
              </a:rPr>
              <a:t>(chemin)))</a:t>
            </a:r>
          </a:p>
          <a:p>
            <a:r>
              <a:rPr lang="fr-FR" sz="1400" dirty="0">
                <a:solidFill>
                  <a:schemeClr val="bg1"/>
                </a:solidFill>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b="1" dirty="0">
                <a:solidFill>
                  <a:schemeClr val="bg1"/>
                </a:solidFill>
              </a:rPr>
              <a:t># Ecrire du texte à l'intérieur d'un fichier:</a:t>
            </a:r>
          </a:p>
          <a:p>
            <a:r>
              <a:rPr lang="fr-FR" sz="1400" dirty="0">
                <a:solidFill>
                  <a:schemeClr val="bg1"/>
                </a:solidFill>
              </a:rPr>
              <a:t>with open('fichier.txt', ‘a’, encoding=‘utf-8’) as f: # encoding est nécessaire pour les accents.</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 Malheureusement les retour à la ligne \n seront affiches</a:t>
            </a:r>
          </a:p>
          <a:p>
            <a:r>
              <a:rPr lang="fr-FR" sz="1400" dirty="0">
                <a:solidFill>
                  <a:schemeClr val="bg1"/>
                </a:solidFill>
              </a:rPr>
              <a:t>with open('fichier.txt',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Pour éviter d’afficher les retour à la ligne:</a:t>
            </a:r>
          </a:p>
          <a:p>
            <a:r>
              <a:rPr lang="fr-FR" sz="1400" dirty="0">
                <a:solidFill>
                  <a:schemeClr val="bg1"/>
                </a:solidFill>
              </a:rPr>
              <a:t>with open('fichier.txt', ‘r’)as f:</a:t>
            </a:r>
          </a:p>
          <a:p>
            <a:r>
              <a:rPr lang="fr-FR" sz="1400" dirty="0">
                <a:solidFill>
                  <a:schemeClr val="bg1"/>
                </a:solidFill>
              </a:rPr>
              <a:t>    lines = f.read().splitlines()</a:t>
            </a:r>
          </a:p>
          <a:p>
            <a:r>
              <a:rPr lang="fr-FR" sz="1400" dirty="0">
                <a:solidFill>
                  <a:schemeClr val="bg1"/>
                </a:solidFill>
              </a:rPr>
              <a:t>    for line in lines: # affichage en colonne</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Lire un fichier json</a:t>
            </a:r>
          </a:p>
          <a:p>
            <a:r>
              <a:rPr lang="en-GB" sz="1400" dirty="0">
                <a:solidFill>
                  <a:schemeClr val="bg1"/>
                </a:solidFill>
              </a:rPr>
              <a:t> with open(file) as f:</a:t>
            </a:r>
          </a:p>
          <a:p>
            <a:r>
              <a:rPr lang="en-GB" sz="1400" dirty="0">
                <a:solidFill>
                  <a:schemeClr val="bg1"/>
                </a:solidFill>
              </a:rPr>
              <a:t>                line = json.load(f)</a:t>
            </a:r>
            <a:endParaRPr lang="fr-FR" sz="1400" dirty="0">
              <a:solidFill>
                <a:schemeClr val="bg1"/>
              </a:solidFill>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t>222</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4770537"/>
          </a:xfrm>
          <a:prstGeom prst="rect">
            <a:avLst/>
          </a:prstGeom>
          <a:solidFill>
            <a:schemeClr val="tx1"/>
          </a:solidFill>
        </p:spPr>
        <p:txBody>
          <a:bodyPr wrap="square" rtlCol="0">
            <a:spAutoFit/>
          </a:bodyPr>
          <a:lstStyle/>
          <a:p>
            <a:r>
              <a:rPr lang="fr-FR" dirty="0">
                <a:solidFill>
                  <a:schemeClr val="bg1"/>
                </a:solidFill>
              </a:rPr>
              <a:t># Si je veux lire mon fichier plusieurs fois !!!</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r>
              <a:rPr lang="fr-FR" dirty="0">
                <a:solidFill>
                  <a:schemeClr val="bg1"/>
                </a:solidFill>
              </a:rPr>
              <a:t># lecture jusqu’au 10eme caractère.</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print(f.read(10))</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f.read(10)</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223</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5/12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325563"/>
            <a:ext cx="9740063" cy="5262979"/>
          </a:xfrm>
          <a:prstGeom prst="rect">
            <a:avLst/>
          </a:prstGeom>
          <a:solidFill>
            <a:schemeClr val="tx1"/>
          </a:solidFill>
        </p:spPr>
        <p:txBody>
          <a:bodyPr wrap="square" numCol="1"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dirty="0">
                <a:solidFill>
                  <a:schemeClr val="bg1"/>
                </a:solidFill>
              </a:rPr>
              <a:t># Current directory under wich a .py is executed</a:t>
            </a:r>
          </a:p>
          <a:p>
            <a:r>
              <a:rPr lang="fr-FR" sz="1400" dirty="0" err="1">
                <a:solidFill>
                  <a:schemeClr val="bg1"/>
                </a:solidFill>
              </a:rPr>
              <a:t>cur_dir</a:t>
            </a:r>
            <a:r>
              <a:rPr lang="fr-FR" sz="1400" dirty="0">
                <a:solidFill>
                  <a:schemeClr val="bg1"/>
                </a:solidFill>
              </a:rPr>
              <a:t> = </a:t>
            </a:r>
            <a:r>
              <a:rPr lang="fr-FR" sz="1400" dirty="0" err="1">
                <a:solidFill>
                  <a:schemeClr val="bg1"/>
                </a:solidFill>
              </a:rPr>
              <a:t>os.path.dirname</a:t>
            </a:r>
            <a:r>
              <a:rPr lang="fr-FR" sz="1400" dirty="0">
                <a:solidFill>
                  <a:schemeClr val="bg1"/>
                </a:solidFill>
              </a:rPr>
              <a:t>(__file__) 	# __file__ permet de rechuperer le chemin complet vers le scipt execute</a:t>
            </a:r>
          </a:p>
          <a:p>
            <a:r>
              <a:rPr lang="fr-FR" sz="1400" dirty="0">
                <a:solidFill>
                  <a:schemeClr val="bg1"/>
                </a:solidFill>
              </a:rPr>
              <a:t>                                    		# dirname permet de recuperer le dossier parent</a:t>
            </a:r>
          </a:p>
          <a:p>
            <a:r>
              <a:rPr lang="fr-FR" sz="1400" dirty="0">
                <a:solidFill>
                  <a:schemeClr val="bg1"/>
                </a:solidFill>
              </a:rPr>
              <a:t># autre possibilite pour récupérer </a:t>
            </a:r>
            <a:r>
              <a:rPr lang="fr-FR" sz="1400" dirty="0" err="1">
                <a:solidFill>
                  <a:schemeClr val="bg1"/>
                </a:solidFill>
              </a:rPr>
              <a:t>cur_dir</a:t>
            </a:r>
            <a:endParaRPr lang="fr-FR" sz="1400" dirty="0">
              <a:solidFill>
                <a:schemeClr val="bg1"/>
              </a:solidFill>
            </a:endParaRPr>
          </a:p>
          <a:p>
            <a:r>
              <a:rPr lang="fr-FR" sz="1400" dirty="0" err="1">
                <a:solidFill>
                  <a:schemeClr val="bg1"/>
                </a:solidFill>
              </a:rPr>
              <a:t>cur_dir</a:t>
            </a:r>
            <a:r>
              <a:rPr lang="fr-FR" sz="1400" dirty="0">
                <a:solidFill>
                  <a:schemeClr val="bg1"/>
                </a:solidFill>
              </a:rPr>
              <a:t> = os.getcwd() # recupere le dossier parent ou le scripte python est execute</a:t>
            </a:r>
          </a:p>
          <a:p>
            <a:r>
              <a:rPr lang="fr-FR" sz="1400" dirty="0">
                <a:solidFill>
                  <a:schemeClr val="bg1"/>
                </a:solidFill>
              </a:rPr>
              <a:t>fichier = </a:t>
            </a:r>
            <a:r>
              <a:rPr lang="fr-FR" sz="1400" dirty="0" err="1">
                <a:solidFill>
                  <a:schemeClr val="bg1"/>
                </a:solidFill>
              </a:rPr>
              <a:t>os.path.join</a:t>
            </a:r>
            <a:r>
              <a:rPr lang="fr-FR" sz="1400" dirty="0">
                <a:solidFill>
                  <a:schemeClr val="bg1"/>
                </a:solidFill>
              </a:rPr>
              <a:t>(</a:t>
            </a:r>
            <a:r>
              <a:rPr lang="fr-FR" sz="1400" dirty="0" err="1">
                <a:solidFill>
                  <a:schemeClr val="bg1"/>
                </a:solidFill>
              </a:rPr>
              <a:t>cur_dir</a:t>
            </a:r>
            <a:r>
              <a:rPr lang="fr-FR" sz="1400" dirty="0">
                <a:solidFill>
                  <a:schemeClr val="bg1"/>
                </a:solidFill>
              </a:rPr>
              <a:t>, "fichier.txt") # of fait une concaténation du directory path avec le file name</a:t>
            </a:r>
          </a:p>
          <a:p>
            <a:endParaRPr lang="fr-FR" sz="1400" dirty="0">
              <a:solidFill>
                <a:schemeClr val="bg1"/>
              </a:solidFill>
            </a:endParaRPr>
          </a:p>
          <a:p>
            <a:endParaRPr lang="fr-FR" sz="1400" dirty="0">
              <a:solidFill>
                <a:schemeClr val="bg1"/>
              </a:solidFill>
            </a:endParaRPr>
          </a:p>
          <a:p>
            <a:r>
              <a:rPr lang="fr-FR" sz="1400" b="1" dirty="0">
                <a:solidFill>
                  <a:schemeClr val="bg1"/>
                </a:solidFill>
              </a:rPr>
              <a:t># Ecrire du texte à l'</a:t>
            </a:r>
            <a:r>
              <a:rPr lang="fr-FR" sz="1400" b="1" dirty="0" err="1">
                <a:solidFill>
                  <a:schemeClr val="bg1"/>
                </a:solidFill>
              </a:rPr>
              <a:t>interieur</a:t>
            </a:r>
            <a:r>
              <a:rPr lang="fr-FR" sz="1400" b="1" dirty="0">
                <a:solidFill>
                  <a:schemeClr val="bg1"/>
                </a:solidFill>
              </a:rPr>
              <a:t> d'un fichier</a:t>
            </a:r>
          </a:p>
          <a:p>
            <a:r>
              <a:rPr lang="fr-FR" sz="1400" dirty="0">
                <a:solidFill>
                  <a:schemeClr val="bg1"/>
                </a:solidFill>
              </a:rPr>
              <a:t>with open(fichier, 'a') as f:</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Ecrire dans un fichier json</a:t>
            </a:r>
          </a:p>
          <a:p>
            <a:r>
              <a:rPr lang="fr-FR" sz="1400" dirty="0">
                <a:solidFill>
                  <a:schemeClr val="bg1"/>
                </a:solidFill>
              </a:rPr>
              <a:t>with open(fichier, ‘w’) as f:</a:t>
            </a:r>
          </a:p>
          <a:p>
            <a:r>
              <a:rPr lang="fr-FR" sz="1400" dirty="0">
                <a:solidFill>
                  <a:schemeClr val="bg1"/>
                </a:solidFill>
              </a:rPr>
              <a:t>  </a:t>
            </a:r>
            <a:r>
              <a:rPr lang="fr-FR" sz="1400" dirty="0" err="1">
                <a:solidFill>
                  <a:schemeClr val="bg1"/>
                </a:solidFill>
              </a:rPr>
              <a:t>json.dump</a:t>
            </a:r>
            <a:r>
              <a:rPr lang="fr-FR" sz="1400" dirty="0">
                <a:solidFill>
                  <a:schemeClr val="bg1"/>
                </a:solidFill>
              </a:rPr>
              <a:t>(list(range(10)), f, indent = 4)</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with open(fichier,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a:t>
            </a:r>
            <a:r>
              <a:rPr lang="fr-FR" sz="1400" dirty="0" err="1">
                <a:solidFill>
                  <a:schemeClr val="bg1"/>
                </a:solidFill>
              </a:rPr>
              <a:t>line.rstrip</a:t>
            </a:r>
            <a:r>
              <a:rPr lang="fr-FR" sz="1400" dirty="0">
                <a:solidFill>
                  <a:schemeClr val="bg1"/>
                </a:solidFill>
              </a:rPr>
              <a:t>()) # rstrip enleve le retour à la ligne, sinon on a un mot une ligne blanche un mot etc…</a:t>
            </a: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224</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6/12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861774"/>
          </a:xfrm>
          <a:prstGeom prst="rect">
            <a:avLst/>
          </a:prstGeom>
          <a:solidFill>
            <a:schemeClr val="tx1"/>
          </a:solidFill>
        </p:spPr>
        <p:txBody>
          <a:bodyPr wrap="square" rtlCol="0">
            <a:spAutoFit/>
          </a:bodyPr>
          <a:lstStyle/>
          <a:p>
            <a:r>
              <a:rPr lang="en-US" dirty="0">
                <a:solidFill>
                  <a:schemeClr val="bg1"/>
                </a:solidFill>
              </a:rPr>
              <a:t>&gt;&gt;&gt; with open('donnees', 'wb') as f:</a:t>
            </a:r>
          </a:p>
          <a:p>
            <a:r>
              <a:rPr lang="en-US" dirty="0">
                <a:solidFill>
                  <a:schemeClr val="bg1"/>
                </a:solidFill>
              </a:rPr>
              <a:t>...     </a:t>
            </a:r>
            <a:r>
              <a:rPr lang="en-US" sz="1400" dirty="0">
                <a:solidFill>
                  <a:schemeClr val="bg1"/>
                </a:solidFill>
              </a:rPr>
              <a:t>mon_pickler = </a:t>
            </a:r>
            <a:r>
              <a:rPr lang="en-US" sz="1400" dirty="0" err="1">
                <a:solidFill>
                  <a:schemeClr val="bg1"/>
                </a:solidFill>
              </a:rPr>
              <a:t>pickle.Pickler</a:t>
            </a:r>
            <a:r>
              <a:rPr lang="en-US" sz="1400" dirty="0">
                <a:solidFill>
                  <a:schemeClr val="bg1"/>
                </a:solidFill>
              </a:rPr>
              <a:t>(f)</a:t>
            </a:r>
          </a:p>
          <a:p>
            <a:r>
              <a:rPr lang="en-US" sz="1400"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225</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7/12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215991"/>
          </a:xfrm>
          <a:prstGeom prst="rect">
            <a:avLst/>
          </a:prstGeom>
          <a:solidFill>
            <a:schemeClr val="tx1"/>
          </a:solidFill>
        </p:spPr>
        <p:txBody>
          <a:bodyPr wrap="square" rtlCol="0">
            <a:spAutoFit/>
          </a:bodyPr>
          <a:lstStyle/>
          <a:p>
            <a:r>
              <a:rPr lang="fr-FR" dirty="0">
                <a:solidFill>
                  <a:schemeClr val="bg1"/>
                </a:solidFill>
              </a:rPr>
              <a:t>score = {</a:t>
            </a:r>
          </a:p>
          <a:p>
            <a:r>
              <a:rPr lang="fr-FR" sz="1400" dirty="0">
                <a:solidFill>
                  <a:schemeClr val="bg1"/>
                </a:solidFill>
              </a:rPr>
              <a:t>...   "joueur 1":    5,</a:t>
            </a:r>
          </a:p>
          <a:p>
            <a:r>
              <a:rPr lang="fr-FR" sz="1400" dirty="0">
                <a:solidFill>
                  <a:schemeClr val="bg1"/>
                </a:solidFill>
              </a:rPr>
              <a:t>...   "joueur 2":   35,</a:t>
            </a:r>
          </a:p>
          <a:p>
            <a:r>
              <a:rPr lang="fr-FR" sz="1400" dirty="0">
                <a:solidFill>
                  <a:schemeClr val="bg1"/>
                </a:solidFill>
              </a:rPr>
              <a:t>...   "joueur 3":   20,</a:t>
            </a:r>
          </a:p>
          <a:p>
            <a:r>
              <a:rPr lang="fr-FR" sz="1400" dirty="0">
                <a:solidFill>
                  <a:schemeClr val="bg1"/>
                </a:solidFill>
              </a:rPr>
              <a:t>...   "joueur 4":    2,</a:t>
            </a:r>
          </a:p>
          <a:p>
            <a:r>
              <a:rPr lang="fr-FR" dirty="0">
                <a:solidFill>
                  <a:schemeClr val="bg1"/>
                </a:solidFill>
              </a:rPr>
              <a:t>}</a:t>
            </a:r>
          </a:p>
          <a:p>
            <a:r>
              <a:rPr lang="fr-FR" dirty="0">
                <a:solidFill>
                  <a:schemeClr val="bg1"/>
                </a:solidFill>
              </a:rPr>
              <a:t>with open('donnees', 'wb') as f:</a:t>
            </a:r>
          </a:p>
          <a:p>
            <a:r>
              <a:rPr lang="fr-FR" sz="1400" dirty="0">
                <a:solidFill>
                  <a:schemeClr val="bg1"/>
                </a:solidFill>
              </a:rPr>
              <a:t>...     mon_pickler = </a:t>
            </a:r>
            <a:r>
              <a:rPr lang="fr-FR" sz="1400" dirty="0" err="1">
                <a:solidFill>
                  <a:schemeClr val="bg1"/>
                </a:solidFill>
              </a:rPr>
              <a:t>pickle.Pickler</a:t>
            </a:r>
            <a:r>
              <a:rPr lang="fr-FR" sz="1400" dirty="0">
                <a:solidFill>
                  <a:schemeClr val="bg1"/>
                </a:solidFill>
              </a:rPr>
              <a:t>(f)</a:t>
            </a:r>
          </a:p>
          <a:p>
            <a:r>
              <a:rPr lang="fr-FR" sz="1400" dirty="0">
                <a:solidFill>
                  <a:schemeClr val="bg1"/>
                </a:solidFill>
              </a:rPr>
              <a:t>...     mon_pickler.dump(score)</a:t>
            </a: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226</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8/12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pickle.Unpickler(f)</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a:t>
            </a:r>
            <a:r>
              <a:rPr lang="fr-FR" dirty="0" err="1">
                <a:solidFill>
                  <a:schemeClr val="bg1"/>
                </a:solidFill>
              </a:rPr>
              <a:t>score_recupere</a:t>
            </a:r>
            <a:r>
              <a:rPr lang="fr-FR" dirty="0">
                <a:solidFill>
                  <a:schemeClr val="bg1"/>
                </a:solidFill>
              </a:rPr>
              <a:t> = mon_depickler.load()</a:t>
            </a: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738664"/>
          </a:xfrm>
          <a:prstGeom prst="rect">
            <a:avLst/>
          </a:prstGeom>
          <a:solidFill>
            <a:schemeClr val="tx1"/>
          </a:solidFill>
        </p:spPr>
        <p:txBody>
          <a:bodyPr wrap="square" rtlCol="0">
            <a:spAutoFit/>
          </a:bodyPr>
          <a:lstStyle/>
          <a:p>
            <a:r>
              <a:rPr lang="en-US" sz="1400" dirty="0">
                <a:solidFill>
                  <a:schemeClr val="bg1"/>
                </a:solidFill>
              </a:rPr>
              <a:t>&gt;&gt;&gt; import </a:t>
            </a:r>
            <a:r>
              <a:rPr lang="en-US" sz="1400" dirty="0" err="1">
                <a:solidFill>
                  <a:schemeClr val="bg1"/>
                </a:solidFill>
              </a:rPr>
              <a:t>os.path</a:t>
            </a:r>
            <a:endParaRPr lang="en-US" sz="1400" dirty="0">
              <a:solidFill>
                <a:schemeClr val="bg1"/>
              </a:solidFill>
            </a:endParaRPr>
          </a:p>
          <a:p>
            <a:r>
              <a:rPr lang="en-US" sz="1400" dirty="0">
                <a:solidFill>
                  <a:schemeClr val="bg1"/>
                </a:solidFill>
              </a:rPr>
              <a:t>&gt;&gt;&gt; print(</a:t>
            </a:r>
            <a:r>
              <a:rPr lang="en-US" sz="1400" dirty="0" err="1">
                <a:solidFill>
                  <a:schemeClr val="bg1"/>
                </a:solidFill>
              </a:rPr>
              <a:t>os.listdir</a:t>
            </a:r>
            <a:r>
              <a:rPr lang="en-US" sz="1400" dirty="0">
                <a:solidFill>
                  <a:schemeClr val="bg1"/>
                </a:solidFill>
              </a:rPr>
              <a:t>("/tmp/dir"))</a:t>
            </a:r>
          </a:p>
          <a:p>
            <a:r>
              <a:rPr lang="en-US" sz="1400" dirty="0">
                <a:solidFill>
                  <a:schemeClr val="bg1"/>
                </a:solidFill>
              </a:rPr>
              <a:t>['villes.json', '</a:t>
            </a:r>
            <a:r>
              <a:rPr lang="en-US" sz="1400" dirty="0" err="1">
                <a:solidFill>
                  <a:schemeClr val="bg1"/>
                </a:solidFill>
              </a:rPr>
              <a:t>quantiteFournitures.json</a:t>
            </a:r>
            <a:r>
              <a:rPr lang="en-US" sz="1400" dirty="0">
                <a:solidFill>
                  <a:schemeClr val="bg1"/>
                </a:solidFill>
              </a:rPr>
              <a:t>', 'dir2']</a:t>
            </a:r>
            <a:endParaRPr lang="fr-FR" sz="1400" dirty="0">
              <a:solidFill>
                <a:schemeClr val="bg1"/>
              </a:solidFill>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307777"/>
          </a:xfrm>
          <a:prstGeom prst="rect">
            <a:avLst/>
          </a:prstGeom>
          <a:noFill/>
        </p:spPr>
        <p:txBody>
          <a:bodyPr wrap="square" rtlCol="0">
            <a:spAutoFit/>
          </a:bodyPr>
          <a:lstStyle/>
          <a:p>
            <a:r>
              <a:rPr lang="fr-FR" sz="1400"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229</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307777"/>
          </a:xfrm>
          <a:prstGeom prst="rect">
            <a:avLst/>
          </a:prstGeom>
          <a:noFill/>
        </p:spPr>
        <p:txBody>
          <a:bodyPr wrap="square" rtlCol="0">
            <a:spAutoFit/>
          </a:bodyPr>
          <a:lstStyle/>
          <a:p>
            <a:r>
              <a:rPr lang="fr-FR" sz="140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67765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time</a:t>
            </a:r>
          </a:p>
          <a:p>
            <a:endParaRPr lang="fr-FR" sz="1400" dirty="0">
              <a:solidFill>
                <a:schemeClr val="bg1"/>
              </a:solidFill>
            </a:endParaRPr>
          </a:p>
          <a:p>
            <a:r>
              <a:rPr lang="fr-FR" sz="1400" dirty="0">
                <a:solidFill>
                  <a:schemeClr val="bg1"/>
                </a:solidFill>
              </a:rPr>
              <a:t>dossier = </a:t>
            </a:r>
            <a:r>
              <a:rPr lang="fr-FR" sz="1400" dirty="0">
                <a:solidFill>
                  <a:schemeClr val="accent6"/>
                </a:solidFill>
              </a:rPr>
              <a:t>r"C:\Users\MOTTIER LUCIE\Documents"</a:t>
            </a:r>
          </a:p>
          <a:p>
            <a:r>
              <a:rPr lang="fr-FR" sz="1400" dirty="0">
                <a:solidFill>
                  <a:schemeClr val="bg1"/>
                </a:solidFill>
              </a:rPr>
              <a:t>dossier_a_chercher = </a:t>
            </a:r>
            <a:r>
              <a:rPr lang="fr-FR" sz="1400" dirty="0">
                <a:solidFill>
                  <a:schemeClr val="accent6"/>
                </a:solidFill>
              </a:rPr>
              <a:t>"Python"</a:t>
            </a:r>
          </a:p>
          <a:p>
            <a:endParaRPr lang="fr-FR" sz="1400" dirty="0">
              <a:solidFill>
                <a:schemeClr val="bg1"/>
              </a:solidFill>
            </a:endParaRPr>
          </a:p>
          <a:p>
            <a:r>
              <a:rPr lang="fr-FR" sz="1400" dirty="0">
                <a:solidFill>
                  <a:schemeClr val="bg1"/>
                </a:solidFill>
              </a:rPr>
              <a:t>nbsec = </a:t>
            </a:r>
            <a:r>
              <a:rPr lang="fr-FR" sz="1400" dirty="0">
                <a:solidFill>
                  <a:srgbClr val="7030A0"/>
                </a:solidFill>
              </a:rPr>
              <a:t>input</a:t>
            </a:r>
            <a:r>
              <a:rPr lang="fr-FR" sz="1400" dirty="0">
                <a:solidFill>
                  <a:schemeClr val="bg1"/>
                </a:solidFill>
              </a:rPr>
              <a:t>("Entrez un temps de rafraichissement:")</a:t>
            </a:r>
          </a:p>
          <a:p>
            <a:endParaRPr lang="fr-FR" sz="1400" dirty="0">
              <a:solidFill>
                <a:schemeClr val="bg1"/>
              </a:solidFill>
            </a:endParaRPr>
          </a:p>
          <a:p>
            <a:r>
              <a:rPr lang="fr-FR" sz="1400" dirty="0">
                <a:solidFill>
                  <a:schemeClr val="accent2"/>
                </a:solidFill>
              </a:rPr>
              <a:t>while</a:t>
            </a:r>
            <a:r>
              <a:rPr lang="fr-FR" sz="1400" dirty="0">
                <a:solidFill>
                  <a:schemeClr val="bg1"/>
                </a:solidFill>
              </a:rPr>
              <a:t> dossier_a_chercher </a:t>
            </a:r>
            <a:r>
              <a:rPr lang="fr-FR" sz="1400" dirty="0">
                <a:solidFill>
                  <a:schemeClr val="accent2"/>
                </a:solidFill>
              </a:rPr>
              <a:t>not in </a:t>
            </a:r>
            <a:r>
              <a:rPr lang="fr-FR" sz="1400" dirty="0">
                <a:solidFill>
                  <a:schemeClr val="bg1"/>
                </a:solidFill>
              </a:rPr>
              <a:t>os.listdir(dossier):</a:t>
            </a:r>
          </a:p>
          <a:p>
            <a:r>
              <a:rPr lang="fr-FR" sz="1400" dirty="0">
                <a:solidFill>
                  <a:schemeClr val="bg1"/>
                </a:solidFill>
              </a:rPr>
              <a:t>    </a:t>
            </a:r>
            <a:r>
              <a:rPr lang="fr-FR" sz="1400" dirty="0">
                <a:solidFill>
                  <a:srgbClr val="7030A0"/>
                </a:solidFill>
              </a:rPr>
              <a:t>print</a:t>
            </a:r>
            <a:r>
              <a:rPr lang="fr-FR" sz="1400" dirty="0">
                <a:solidFill>
                  <a:schemeClr val="bg1"/>
                </a:solidFill>
              </a:rPr>
              <a:t>("</a:t>
            </a:r>
            <a:r>
              <a:rPr lang="fr-FR" sz="1400" dirty="0">
                <a:solidFill>
                  <a:schemeClr val="accent6"/>
                </a:solidFill>
              </a:rPr>
              <a:t>Dossier introuvable...</a:t>
            </a:r>
            <a:r>
              <a:rPr lang="fr-FR" sz="1400" dirty="0">
                <a:solidFill>
                  <a:schemeClr val="bg1"/>
                </a:solidFill>
              </a:rPr>
              <a:t>")</a:t>
            </a:r>
          </a:p>
          <a:p>
            <a:r>
              <a:rPr lang="fr-FR" sz="1400" dirty="0">
                <a:solidFill>
                  <a:schemeClr val="bg1"/>
                </a:solidFill>
              </a:rPr>
              <a:t>    time.sleep(</a:t>
            </a:r>
            <a:r>
              <a:rPr lang="fr-FR" sz="1400" dirty="0">
                <a:solidFill>
                  <a:srgbClr val="7030A0"/>
                </a:solidFill>
              </a:rPr>
              <a:t>int</a:t>
            </a:r>
            <a:r>
              <a:rPr lang="fr-FR" sz="1400" dirty="0">
                <a:solidFill>
                  <a:schemeClr val="bg1"/>
                </a:solidFill>
              </a:rPr>
              <a:t>(nbsec))</a:t>
            </a:r>
          </a:p>
          <a:p>
            <a:r>
              <a:rPr lang="fr-FR" sz="1400" dirty="0">
                <a:solidFill>
                  <a:srgbClr val="7030A0"/>
                </a:solidFill>
              </a:rPr>
              <a:t>print</a:t>
            </a:r>
            <a:r>
              <a:rPr lang="fr-FR" sz="1400" dirty="0">
                <a:solidFill>
                  <a:schemeClr val="accent6"/>
                </a:solidFill>
              </a:rPr>
              <a:t>("Trouve"</a:t>
            </a:r>
            <a:r>
              <a:rPr lang="fr-FR" sz="1400" dirty="0">
                <a:solidFill>
                  <a:schemeClr val="bg1"/>
                </a:solidFill>
              </a:rPr>
              <a:t>)</a:t>
            </a:r>
          </a:p>
        </p:txBody>
      </p:sp>
    </p:spTree>
    <p:extLst>
      <p:ext uri="{BB962C8B-B14F-4D97-AF65-F5344CB8AC3E}">
        <p14:creationId xmlns:p14="http://schemas.microsoft.com/office/powerpoint/2010/main" val="1963824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416320"/>
          </a:xfrm>
          <a:prstGeom prst="rect">
            <a:avLst/>
          </a:prstGeom>
          <a:solidFill>
            <a:schemeClr val="tx1"/>
          </a:solidFill>
        </p:spPr>
        <p:txBody>
          <a:bodyPr wrap="square" rtlCol="0">
            <a:spAutoFit/>
          </a:bodyPr>
          <a:lstStyle/>
          <a:p>
            <a:r>
              <a:rPr lang="en-US" dirty="0">
                <a:solidFill>
                  <a:schemeClr val="bg1"/>
                </a:solidFill>
              </a:rPr>
              <a:t>Import os</a:t>
            </a:r>
          </a:p>
          <a:p>
            <a:endParaRPr lang="en-US" dirty="0">
              <a:solidFill>
                <a:schemeClr val="bg1"/>
              </a:solidFill>
            </a:endParaRPr>
          </a:p>
          <a:p>
            <a:r>
              <a:rPr lang="en-US" dirty="0">
                <a:solidFill>
                  <a:schemeClr val="bg1"/>
                </a:solidFill>
              </a:rPr>
              <a:t>chemin = “c:\MOTTIER Lucie\Documents\GitHub\Udemy\ LaFormationCompletePython”</a:t>
            </a:r>
          </a:p>
          <a:p>
            <a:r>
              <a:rPr lang="en-US" dirty="0">
                <a:solidFill>
                  <a:schemeClr val="bg1"/>
                </a:solidFill>
              </a:rPr>
              <a:t>dossier = </a:t>
            </a:r>
            <a:r>
              <a:rPr lang="en-US" dirty="0" err="1">
                <a:solidFill>
                  <a:schemeClr val="bg1"/>
                </a:solidFill>
              </a:rPr>
              <a:t>os.path.join</a:t>
            </a:r>
            <a:r>
              <a:rPr lang="en-US" dirty="0">
                <a:solidFill>
                  <a:schemeClr val="bg1"/>
                </a:solidFill>
              </a:rPr>
              <a:t>(chemin, “dossier”, “test”)</a:t>
            </a:r>
          </a:p>
          <a:p>
            <a:endParaRPr lang="en-US" dirty="0">
              <a:solidFill>
                <a:schemeClr val="bg1"/>
              </a:solidFill>
            </a:endParaRPr>
          </a:p>
          <a:p>
            <a:r>
              <a:rPr lang="en-US" dirty="0">
                <a:solidFill>
                  <a:schemeClr val="bg1"/>
                </a:solidFill>
              </a:rPr>
              <a:t>if not not </a:t>
            </a:r>
            <a:r>
              <a:rPr lang="en-US" dirty="0" err="1">
                <a:solidFill>
                  <a:schemeClr val="bg1"/>
                </a:solidFill>
              </a:rPr>
              <a:t>os.path.exists</a:t>
            </a:r>
            <a:r>
              <a:rPr lang="en-US" dirty="0">
                <a:solidFill>
                  <a:schemeClr val="bg1"/>
                </a:solidFill>
              </a:rPr>
              <a:t>(dossier):</a:t>
            </a:r>
          </a:p>
          <a:p>
            <a:r>
              <a:rPr lang="en-US" dirty="0">
                <a:solidFill>
                  <a:schemeClr val="bg1"/>
                </a:solidFill>
              </a:rPr>
              <a:t>	</a:t>
            </a:r>
            <a:r>
              <a:rPr lang="en-US" dirty="0" err="1">
                <a:solidFill>
                  <a:schemeClr val="bg1"/>
                </a:solidFill>
              </a:rPr>
              <a:t>os.makedirs</a:t>
            </a:r>
            <a:r>
              <a:rPr lang="en-US" dirty="0">
                <a:solidFill>
                  <a:schemeClr val="bg1"/>
                </a:solidFill>
              </a:rPr>
              <a:t>(dossier)</a:t>
            </a:r>
          </a:p>
          <a:p>
            <a:endParaRPr lang="en-US" dirty="0">
              <a:solidFill>
                <a:schemeClr val="bg1"/>
              </a:solidFill>
            </a:endParaRPr>
          </a:p>
          <a:p>
            <a:r>
              <a:rPr lang="en-US" dirty="0">
                <a:solidFill>
                  <a:schemeClr val="bg1"/>
                </a:solidFill>
              </a:rPr>
              <a:t># Autre possibilite</a:t>
            </a:r>
          </a:p>
          <a:p>
            <a:r>
              <a:rPr lang="en-US" dirty="0" err="1">
                <a:solidFill>
                  <a:schemeClr val="bg1"/>
                </a:solidFill>
              </a:rPr>
              <a:t>os.makedirs</a:t>
            </a:r>
            <a:r>
              <a:rPr lang="en-US" dirty="0">
                <a:solidFill>
                  <a:schemeClr val="bg1"/>
                </a:solidFill>
              </a:rPr>
              <a:t>(dossier, exist_ok=True)</a:t>
            </a:r>
          </a:p>
          <a:p>
            <a:r>
              <a:rPr lang="en-US" dirty="0" err="1">
                <a:solidFill>
                  <a:schemeClr val="bg1"/>
                </a:solidFill>
              </a:rPr>
              <a:t>os.makedirs</a:t>
            </a:r>
            <a:r>
              <a:rPr lang="en-US" dirty="0">
                <a:solidFill>
                  <a:schemeClr val="bg1"/>
                </a:solidFill>
              </a:rPr>
              <a:t>(‘/ dossier1 / dossier2 / dossier3’) # cree les trois dossiers</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230</a:t>
            </a:fld>
            <a:endParaRPr lang="fr-FR" dirty="0"/>
          </a:p>
        </p:txBody>
      </p:sp>
    </p:spTree>
    <p:extLst>
      <p:ext uri="{BB962C8B-B14F-4D97-AF65-F5344CB8AC3E}">
        <p14:creationId xmlns:p14="http://schemas.microsoft.com/office/powerpoint/2010/main" val="238674147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739211"/>
          </a:xfrm>
          <a:prstGeom prst="rect">
            <a:avLst/>
          </a:prstGeom>
          <a:solidFill>
            <a:schemeClr val="tx1"/>
          </a:solidFill>
        </p:spPr>
        <p:txBody>
          <a:bodyPr wrap="square" rtlCol="0">
            <a:spAutoFit/>
          </a:bodyPr>
          <a:lstStyle/>
          <a:p>
            <a:r>
              <a:rPr lang="en-US" sz="1400" dirty="0">
                <a:solidFill>
                  <a:schemeClr val="bg1"/>
                </a:solidFill>
              </a:rPr>
              <a:t>Import os</a:t>
            </a:r>
          </a:p>
          <a:p>
            <a:endParaRPr lang="en-US" sz="1400" dirty="0">
              <a:solidFill>
                <a:schemeClr val="bg1"/>
              </a:solidFill>
            </a:endParaRPr>
          </a:p>
          <a:p>
            <a:r>
              <a:rPr lang="en-US" sz="1400" dirty="0">
                <a:solidFill>
                  <a:schemeClr val="bg1"/>
                </a:solidFill>
              </a:rPr>
              <a:t>chemin = “c:\MOTTIER Lucie\Documents\GitHub\Udemy\ LaFormationCompletePython”</a:t>
            </a:r>
          </a:p>
          <a:p>
            <a:r>
              <a:rPr lang="en-US" sz="1400" dirty="0">
                <a:solidFill>
                  <a:schemeClr val="bg1"/>
                </a:solidFill>
              </a:rPr>
              <a:t>dossier = </a:t>
            </a:r>
            <a:r>
              <a:rPr lang="en-US" sz="1400" dirty="0" err="1">
                <a:solidFill>
                  <a:schemeClr val="bg1"/>
                </a:solidFill>
              </a:rPr>
              <a:t>os.path.join</a:t>
            </a:r>
            <a:r>
              <a:rPr lang="en-US" sz="1400" dirty="0">
                <a:solidFill>
                  <a:schemeClr val="bg1"/>
                </a:solidFill>
              </a:rPr>
              <a:t>(chemin, “dossier”, “test”)</a:t>
            </a:r>
          </a:p>
          <a:p>
            <a:endParaRPr lang="en-US" sz="1400" dirty="0">
              <a:solidFill>
                <a:schemeClr val="bg1"/>
              </a:solidFill>
            </a:endParaRPr>
          </a:p>
          <a:p>
            <a:r>
              <a:rPr lang="en-US" sz="1400" dirty="0">
                <a:solidFill>
                  <a:schemeClr val="bg1"/>
                </a:solidFill>
              </a:rPr>
              <a:t>if </a:t>
            </a:r>
            <a:r>
              <a:rPr lang="en-US" sz="1400" dirty="0" err="1">
                <a:solidFill>
                  <a:schemeClr val="bg1"/>
                </a:solidFill>
              </a:rPr>
              <a:t>os.path.exists</a:t>
            </a:r>
            <a:r>
              <a:rPr lang="en-US" sz="1400" dirty="0">
                <a:solidFill>
                  <a:schemeClr val="bg1"/>
                </a:solidFill>
              </a:rPr>
              <a:t>(dossier):</a:t>
            </a:r>
          </a:p>
          <a:p>
            <a:r>
              <a:rPr lang="en-US" sz="1400" dirty="0">
                <a:solidFill>
                  <a:schemeClr val="bg1"/>
                </a:solidFill>
              </a:rPr>
              <a:t>	</a:t>
            </a:r>
            <a:r>
              <a:rPr lang="en-US" sz="1400" dirty="0" err="1">
                <a:solidFill>
                  <a:schemeClr val="bg1"/>
                </a:solidFill>
              </a:rPr>
              <a:t>os.removedirs</a:t>
            </a:r>
            <a:r>
              <a:rPr lang="en-US" sz="1400" dirty="0">
                <a:solidFill>
                  <a:schemeClr val="bg1"/>
                </a:solidFill>
              </a:rPr>
              <a:t>(dossier)</a:t>
            </a:r>
          </a:p>
          <a:p>
            <a:endParaRPr lang="en-US" sz="1400" dirty="0">
              <a:solidFill>
                <a:schemeClr val="bg1"/>
              </a:solidFill>
            </a:endParaRPr>
          </a:p>
          <a:p>
            <a:endParaRPr lang="fr-FR" sz="1400" dirty="0">
              <a:solidFill>
                <a:schemeClr val="bg1"/>
              </a:solidFill>
            </a:endParaRPr>
          </a:p>
          <a:p>
            <a:r>
              <a:rPr lang="fr-FR" sz="1400" dirty="0">
                <a:solidFill>
                  <a:schemeClr val="bg1"/>
                </a:solidFill>
              </a:rPr>
              <a:t># malheureusement il n’y a pas d’équivalent à makedir(dossier, exist_ok=True) donc nous sommes oblige d’utiliser une structure conditionnelle.</a:t>
            </a: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741872"/>
            <a:ext cx="10165678" cy="738664"/>
          </a:xfrm>
          <a:prstGeom prst="rect">
            <a:avLst/>
          </a:prstGeom>
          <a:solidFill>
            <a:schemeClr val="tx1"/>
          </a:solidFill>
        </p:spPr>
        <p:txBody>
          <a:bodyPr wrap="square" rtlCol="0">
            <a:spAutoFit/>
          </a:bodyPr>
          <a:lstStyle/>
          <a:p>
            <a:r>
              <a:rPr lang="en-US" sz="1400" dirty="0">
                <a:solidFill>
                  <a:schemeClr val="bg1"/>
                </a:solidFill>
              </a:rPr>
              <a:t>import </a:t>
            </a:r>
            <a:r>
              <a:rPr lang="en-US" sz="1400" dirty="0" err="1">
                <a:solidFill>
                  <a:schemeClr val="bg1"/>
                </a:solidFill>
              </a:rPr>
              <a:t>os,shutil</a:t>
            </a:r>
            <a:endParaRPr lang="en-US" sz="1400" dirty="0">
              <a:solidFill>
                <a:schemeClr val="bg1"/>
              </a:solidFill>
            </a:endParaRPr>
          </a:p>
          <a:p>
            <a:r>
              <a:rPr lang="en-US" sz="1400" dirty="0" err="1">
                <a:solidFill>
                  <a:schemeClr val="bg1"/>
                </a:solidFill>
              </a:rPr>
              <a:t>os.remove</a:t>
            </a:r>
            <a:r>
              <a:rPr lang="en-US" sz="1400" dirty="0">
                <a:solidFill>
                  <a:schemeClr val="bg1"/>
                </a:solidFill>
              </a:rPr>
              <a:t>("/tmp/dir/exemple.txt")</a:t>
            </a:r>
          </a:p>
          <a:p>
            <a:r>
              <a:rPr lang="en-US" sz="1400" dirty="0">
                <a:solidFill>
                  <a:schemeClr val="bg1"/>
                </a:solidFill>
              </a:rPr>
              <a:t>shutil.rmtree("/tmp/dir/perso")</a:t>
            </a:r>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9666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err="1"/>
              <a:t>os.path.join</a:t>
            </a:r>
            <a:r>
              <a:rPr lang="fr-FR" b="1" dirty="0"/>
              <a:t>()</a:t>
            </a:r>
          </a:p>
          <a:p>
            <a:r>
              <a:rPr lang="fr-FR" dirty="0"/>
              <a:t>   Creation d’un dossier avec </a:t>
            </a:r>
            <a:r>
              <a:rPr lang="fr-FR" b="1" dirty="0"/>
              <a:t>os.makedirs(dossier, exist_ok=True)</a:t>
            </a:r>
          </a:p>
          <a:p>
            <a:r>
              <a:rPr lang="fr-FR" dirty="0"/>
              <a:t>   Verification de l’existence d’un dossier avec </a:t>
            </a:r>
            <a:r>
              <a:rPr lang="fr-FR" b="1" dirty="0" err="1"/>
              <a:t>os.path.exists</a:t>
            </a:r>
            <a:r>
              <a:rPr lang="fr-FR" b="1" dirty="0"/>
              <a:t>(dossier)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234</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a:solidFill>
                  <a:schemeClr val="accent5"/>
                </a:solidFill>
              </a:rPr>
              <a:t>os.path.split(f)[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235</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a:t>os.path.split divise le path en 2 parties:</a:t>
            </a:r>
          </a:p>
          <a:p>
            <a:r>
              <a:rPr lang="fr-FR" sz="1400" dirty="0"/>
              <a:t>os.path.split(f)[0] = retourne le path jusqu’au fichier</a:t>
            </a:r>
          </a:p>
          <a:p>
            <a:r>
              <a:rPr lang="fr-FR" sz="1400" dirty="0"/>
              <a:t>os.path.split(f)[1]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a:t>
            </a:r>
            <a:r>
              <a:rPr lang="fr-FR" altLang="fr-FR" sz="6000" dirty="0" err="1">
                <a:solidFill>
                  <a:schemeClr val="accent5">
                    <a:lumMod val="75000"/>
                  </a:schemeClr>
                </a:solidFill>
              </a:rPr>
              <a:t>recursive</a:t>
            </a:r>
            <a:r>
              <a:rPr lang="fr-FR" altLang="fr-FR" sz="6000" dirty="0">
                <a:solidFill>
                  <a:schemeClr val="accent5">
                    <a:lumMod val="75000"/>
                  </a:schemeClr>
                </a:solidFill>
              </a:rPr>
              <a:t>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923330"/>
          </a:xfrm>
          <a:prstGeom prst="rect">
            <a:avLst/>
          </a:prstGeom>
          <a:solidFill>
            <a:schemeClr val="tx1"/>
          </a:solidFill>
        </p:spPr>
        <p:txBody>
          <a:bodyPr wrap="square" rtlCol="0">
            <a:spAutoFit/>
          </a:bodyPr>
          <a:lstStyle/>
          <a:p>
            <a:r>
              <a:rPr lang="en-US" dirty="0">
                <a:solidFill>
                  <a:srgbClr val="7030A0"/>
                </a:solidFill>
              </a:rPr>
              <a:t>for </a:t>
            </a:r>
            <a:r>
              <a:rPr lang="en-US" dirty="0">
                <a:solidFill>
                  <a:schemeClr val="bg1"/>
                </a:solidFill>
              </a:rPr>
              <a:t>root, directories, files </a:t>
            </a:r>
            <a:r>
              <a:rPr lang="en-US" dirty="0">
                <a:solidFill>
                  <a:srgbClr val="7030A0"/>
                </a:solidFill>
              </a:rPr>
              <a:t>in </a:t>
            </a:r>
            <a:r>
              <a:rPr lang="en-US" dirty="0" err="1">
                <a:solidFill>
                  <a:schemeClr val="bg1"/>
                </a:solidFill>
              </a:rPr>
              <a:t>os.</a:t>
            </a:r>
            <a:r>
              <a:rPr lang="en-US" dirty="0" err="1">
                <a:solidFill>
                  <a:schemeClr val="accent1"/>
                </a:solidFill>
              </a:rPr>
              <a:t>walk</a:t>
            </a:r>
            <a:r>
              <a:rPr lang="en-US" dirty="0">
                <a:solidFill>
                  <a:srgbClr val="7030A0"/>
                </a:solidFill>
              </a:rPr>
              <a:t>(</a:t>
            </a:r>
            <a:r>
              <a:rPr lang="en-US" dirty="0">
                <a:solidFill>
                  <a:schemeClr val="accent6"/>
                </a:solidFill>
              </a:rPr>
              <a:t>"/Downloads"</a:t>
            </a:r>
            <a:r>
              <a:rPr lang="en-US" dirty="0">
                <a:solidFill>
                  <a:srgbClr val="7030A0"/>
                </a:solidFill>
              </a:rPr>
              <a:t>):</a:t>
            </a:r>
          </a:p>
          <a:p>
            <a:r>
              <a:rPr lang="en-US" dirty="0">
                <a:solidFill>
                  <a:srgbClr val="7030A0"/>
                </a:solidFill>
              </a:rPr>
              <a:t>    for </a:t>
            </a:r>
            <a:r>
              <a:rPr lang="en-US" dirty="0">
                <a:solidFill>
                  <a:schemeClr val="bg1"/>
                </a:solidFill>
              </a:rPr>
              <a:t>file</a:t>
            </a:r>
            <a:r>
              <a:rPr lang="en-US" dirty="0">
                <a:solidFill>
                  <a:srgbClr val="7030A0"/>
                </a:solidFill>
              </a:rPr>
              <a:t> in </a:t>
            </a:r>
            <a:r>
              <a:rPr lang="en-US" dirty="0">
                <a:solidFill>
                  <a:schemeClr val="bg1"/>
                </a:solidFill>
              </a:rPr>
              <a:t>files:</a:t>
            </a:r>
          </a:p>
          <a:p>
            <a:r>
              <a:rPr lang="en-US" dirty="0">
                <a:solidFill>
                  <a:srgbClr val="7030A0"/>
                </a:solidFill>
              </a:rPr>
              <a:t>        </a:t>
            </a:r>
            <a:r>
              <a:rPr lang="en-US" dirty="0">
                <a:solidFill>
                  <a:schemeClr val="accent1"/>
                </a:solidFill>
              </a:rPr>
              <a:t>print(</a:t>
            </a:r>
            <a:r>
              <a:rPr lang="en-US" dirty="0">
                <a:solidFill>
                  <a:schemeClr val="bg1"/>
                </a:solidFill>
              </a:rPr>
              <a:t>file</a:t>
            </a:r>
            <a:r>
              <a:rPr lang="en-US" dirty="0">
                <a:solidFill>
                  <a:schemeClr val="accent1"/>
                </a:solidFill>
              </a:rPr>
              <a:t>)</a:t>
            </a:r>
            <a:endParaRPr lang="fr-FR" dirty="0">
              <a:solidFill>
                <a:schemeClr val="accent1"/>
              </a:solidFill>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236</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523220"/>
          </a:xfrm>
          <a:prstGeom prst="rect">
            <a:avLst/>
          </a:prstGeom>
          <a:noFill/>
        </p:spPr>
        <p:txBody>
          <a:bodyPr wrap="square" rtlCol="0">
            <a:spAutoFit/>
          </a:bodyPr>
          <a:lstStyle/>
          <a:p>
            <a:r>
              <a:rPr lang="fr-FR" sz="140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1754326"/>
          </a:xfrm>
          <a:prstGeom prst="rect">
            <a:avLst/>
          </a:prstGeom>
          <a:solidFill>
            <a:schemeClr val="tx1"/>
          </a:solidFill>
        </p:spPr>
        <p:txBody>
          <a:bodyPr wrap="square" rtlCol="0">
            <a:spAutoFit/>
          </a:bodyPr>
          <a:lstStyle/>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endParaRPr lang="fr-FR" dirty="0">
              <a:solidFill>
                <a:schemeClr val="bg1"/>
              </a:solidFill>
            </a:endParaRPr>
          </a:p>
          <a:p>
            <a:r>
              <a:rPr lang="fr-FR" dirty="0">
                <a:solidFill>
                  <a:schemeClr val="bg1"/>
                </a:solidFill>
              </a:rPr>
              <a:t>fichiers </a:t>
            </a:r>
            <a:r>
              <a:rPr lang="fr-FR" dirty="0">
                <a:solidFill>
                  <a:schemeClr val="accent5"/>
                </a:solidFill>
              </a:rPr>
              <a:t>= glob(f ‘’{dossier}</a:t>
            </a:r>
            <a:r>
              <a:rPr lang="fr-FR" dirty="0">
                <a:solidFill>
                  <a:schemeClr val="accent6">
                    <a:lumMod val="40000"/>
                    <a:lumOff val="60000"/>
                  </a:schemeClr>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accent5"/>
                </a:solidFill>
              </a:rPr>
              <a:t>print(len(fichiers))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237</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3633538" y="3232484"/>
            <a:ext cx="320841" cy="22172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3107851"/>
            <a:ext cx="1270336" cy="234190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126055575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238</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err="1">
                <a:solidFill>
                  <a:schemeClr val="bg1"/>
                </a:solidFill>
              </a:rPr>
              <a:t>shutil.move</a:t>
            </a:r>
            <a:r>
              <a:rPr lang="fr-FR" sz="1400" dirty="0">
                <a:solidFill>
                  <a:schemeClr val="bg1"/>
                </a:solidFill>
              </a:rPr>
              <a:t>("fichier1.txt",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240</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pprint import pprint</a:t>
            </a:r>
          </a:p>
          <a:p>
            <a:endParaRPr lang="en-US" dirty="0">
              <a:solidFill>
                <a:schemeClr val="bg1"/>
              </a:solidFill>
            </a:endParaRPr>
          </a:p>
          <a:p>
            <a:r>
              <a:rPr lang="en-US" dirty="0">
                <a:solidFill>
                  <a:schemeClr val="bg1"/>
                </a:solidFill>
              </a:rPr>
              <a:t>pprint(dir(random))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241</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callable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125665128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callable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pprint import </a:t>
            </a:r>
            <a:r>
              <a:rPr lang="en-US" dirty="0">
                <a:solidFill>
                  <a:schemeClr val="bg1"/>
                </a:solidFill>
                <a:highlight>
                  <a:srgbClr val="00FF00"/>
                </a:highlight>
              </a:rPr>
              <a:t>pprint # ici c’est la function pprint qui se trouve dans le module pprint</a:t>
            </a:r>
          </a:p>
          <a:p>
            <a:endParaRPr lang="en-US" dirty="0">
              <a:solidFill>
                <a:schemeClr val="bg1"/>
              </a:solidFill>
            </a:endParaRPr>
          </a:p>
          <a:p>
            <a:r>
              <a:rPr lang="en-US" dirty="0">
                <a:solidFill>
                  <a:schemeClr val="bg1"/>
                </a:solidFill>
              </a:rPr>
              <a:t>print(callable(os.name))</a:t>
            </a:r>
          </a:p>
          <a:p>
            <a:r>
              <a:rPr lang="en-US" dirty="0">
                <a:solidFill>
                  <a:schemeClr val="bg1"/>
                </a:solidFill>
              </a:rPr>
              <a:t>&gt;&gt; False # donc os.name n’est pas callable, on ne pas ecrire os.name()</a:t>
            </a:r>
          </a:p>
          <a:p>
            <a:endParaRPr lang="en-US" dirty="0">
              <a:solidFill>
                <a:schemeClr val="bg1"/>
              </a:solidFill>
            </a:endParaRPr>
          </a:p>
          <a:p>
            <a:r>
              <a:rPr lang="en-US" dirty="0">
                <a:solidFill>
                  <a:schemeClr val="bg1"/>
                </a:solidFill>
              </a:rPr>
              <a:t># A l’inverse</a:t>
            </a:r>
          </a:p>
          <a:p>
            <a:r>
              <a:rPr lang="en-US" dirty="0">
                <a:solidFill>
                  <a:schemeClr val="bg1"/>
                </a:solidFill>
              </a:rPr>
              <a:t>print(calleable(</a:t>
            </a:r>
            <a:r>
              <a:rPr lang="en-US" dirty="0">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pprint est callable</a:t>
            </a:r>
          </a:p>
          <a:p>
            <a:endParaRPr lang="en-US" dirty="0">
              <a:solidFill>
                <a:schemeClr val="bg1"/>
              </a:solidFill>
            </a:endParaRPr>
          </a:p>
          <a:p>
            <a:r>
              <a:rPr lang="en-US" dirty="0">
                <a:solidFill>
                  <a:schemeClr val="bg1"/>
                </a:solidFill>
              </a:rPr>
              <a:t># Attention: la function pprint est callable mais pas le module:</a:t>
            </a:r>
          </a:p>
          <a:p>
            <a:r>
              <a:rPr lang="en-US" dirty="0">
                <a:solidFill>
                  <a:schemeClr val="bg1"/>
                </a:solidFill>
              </a:rPr>
              <a:t>Import </a:t>
            </a:r>
            <a:r>
              <a:rPr lang="en-US" dirty="0">
                <a:solidFill>
                  <a:schemeClr val="bg1"/>
                </a:solidFill>
                <a:highlight>
                  <a:srgbClr val="FF0000"/>
                </a:highlight>
              </a:rPr>
              <a:t>pprint #ici c’est le module pprint</a:t>
            </a:r>
          </a:p>
          <a:p>
            <a:endParaRPr lang="en-US" dirty="0">
              <a:solidFill>
                <a:schemeClr val="bg1"/>
              </a:solidFill>
            </a:endParaRPr>
          </a:p>
          <a:p>
            <a:r>
              <a:rPr lang="en-US" dirty="0">
                <a:solidFill>
                  <a:schemeClr val="bg1"/>
                </a:solidFill>
              </a:rPr>
              <a:t>print(callable(</a:t>
            </a:r>
            <a:r>
              <a:rPr lang="en-US" dirty="0">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284136688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5138764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43738252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357232169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384791901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258803179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2372888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348952012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187056180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236973925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40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174041128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39954523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304586617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32403638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32969447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58324"/>
            <a:ext cx="3525867" cy="600164"/>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a:t>
            </a:r>
            <a:r>
              <a:rPr lang="fr-FR" sz="1100" dirty="0">
                <a:solidFill>
                  <a:schemeClr val="bg1"/>
                </a:solidFill>
              </a:rPr>
              <a:t>,</a:t>
            </a:r>
            <a:r>
              <a:rPr lang="fr-FR" sz="1100" dirty="0">
                <a:solidFill>
                  <a:schemeClr val="accent2"/>
                </a:solidFill>
              </a:rPr>
              <a:t> "Jean"</a:t>
            </a:r>
            <a:r>
              <a:rPr lang="fr-FR" sz="1100" dirty="0">
                <a:solidFill>
                  <a:schemeClr val="bg1"/>
                </a:solidFill>
              </a:rPr>
              <a:t>)</a:t>
            </a:r>
          </a:p>
          <a:p>
            <a:r>
              <a:rPr lang="fr-FR" sz="1100" dirty="0">
                <a:solidFill>
                  <a:schemeClr val="bg1"/>
                </a:solidFill>
              </a:rPr>
              <a:t>&gt;&gt;&gt; p1</a:t>
            </a:r>
          </a:p>
          <a:p>
            <a:r>
              <a:rPr lang="fr-FR" sz="1100" dirty="0">
                <a:solidFill>
                  <a:schemeClr val="bg1"/>
                </a:solidFill>
              </a:rPr>
              <a:t>Personne: nom(Micado), prénom(Jean), âge(33)</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258</a:t>
            </a:fld>
            <a:endParaRPr lang="fr-FR" dirty="0"/>
          </a:p>
        </p:txBody>
      </p:sp>
      <p:grpSp>
        <p:nvGrpSpPr>
          <p:cNvPr id="8" name="Groupe 7">
            <a:extLst>
              <a:ext uri="{FF2B5EF4-FFF2-40B4-BE49-F238E27FC236}">
                <a16:creationId xmlns:a16="http://schemas.microsoft.com/office/drawing/2014/main" id="{FC4CDC74-62B0-4D69-B2BE-65818536870B}"/>
              </a:ext>
            </a:extLst>
          </p:cNvPr>
          <p:cNvGrpSpPr/>
          <p:nvPr/>
        </p:nvGrpSpPr>
        <p:grpSpPr>
          <a:xfrm>
            <a:off x="102549" y="702058"/>
            <a:ext cx="11715748" cy="5850480"/>
            <a:chOff x="102549" y="702058"/>
            <a:chExt cx="11715748" cy="5850480"/>
          </a:xfrm>
        </p:grpSpPr>
        <p:sp>
          <p:nvSpPr>
            <p:cNvPr id="9" name="ZoneTexte 8">
              <a:extLst>
                <a:ext uri="{FF2B5EF4-FFF2-40B4-BE49-F238E27FC236}">
                  <a16:creationId xmlns:a16="http://schemas.microsoft.com/office/drawing/2014/main" id="{71B22B11-7AD1-4AA2-BB16-3CE2D15B94F5}"/>
                </a:ext>
              </a:extLst>
            </p:cNvPr>
            <p:cNvSpPr txBox="1"/>
            <p:nvPr/>
          </p:nvSpPr>
          <p:spPr>
            <a:xfrm>
              <a:off x="102549" y="702058"/>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410495"/>
              <a:ext cx="3525867" cy="769441"/>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 "Jean"</a:t>
              </a:r>
              <a:r>
                <a:rPr lang="fr-FR" sz="1100" dirty="0">
                  <a:solidFill>
                    <a:schemeClr val="bg1"/>
                  </a:solidFill>
                </a:rPr>
                <a:t>)</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279117"/>
              <a:ext cx="11715748" cy="461665"/>
            </a:xfrm>
            <a:prstGeom prst="rect">
              <a:avLst/>
            </a:prstGeom>
            <a:noFill/>
          </p:spPr>
          <p:txBody>
            <a:bodyPr wrap="square" rtlCol="0">
              <a:spAutoFit/>
            </a:bodyPr>
            <a:lstStyle/>
            <a:p>
              <a:r>
                <a:rPr lang="fr-FR" sz="1200" dirty="0"/>
                <a:t>Il existe une seconde méthode spéciale</a:t>
              </a:r>
              <a:r>
                <a:rPr lang="fr-FR" sz="1200" b="1" dirty="0"/>
                <a:t>,__str__</a:t>
              </a:r>
              <a:r>
                <a:rPr lang="fr-FR" sz="1200" dirty="0"/>
                <a:t>, spécialement utilisée pour afficher l'objet avec print. Par défaut, si aucune méthode</a:t>
              </a:r>
              <a:r>
                <a:rPr lang="fr-FR" sz="1200" b="1" dirty="0"/>
                <a:t>__str__</a:t>
              </a:r>
              <a:r>
                <a:rPr lang="fr-FR" sz="1200" dirty="0"/>
                <a:t>n'est définie, Python appelle la méthode</a:t>
              </a:r>
              <a:r>
                <a:rPr lang="fr-FR" sz="1200" b="1" dirty="0"/>
                <a:t>__repr__</a:t>
              </a:r>
              <a:r>
                <a:rPr lang="fr-FR" sz="1200" dirty="0"/>
                <a:t>de l'objet. La méthode</a:t>
              </a:r>
              <a:r>
                <a:rPr lang="fr-FR" sz="1200" b="1" dirty="0"/>
                <a:t>__str__</a:t>
              </a:r>
              <a:r>
                <a:rPr lang="fr-FR" sz="1200" dirty="0"/>
                <a:t>est également appelée si vous désirez convertir votre objet en chaîne avec le constructeur str.</a:t>
              </a: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1544225"/>
              <a:ext cx="11715748" cy="830997"/>
            </a:xfrm>
            <a:prstGeom prst="rect">
              <a:avLst/>
            </a:prstGeom>
            <a:noFill/>
          </p:spPr>
          <p:txBody>
            <a:bodyPr wrap="square" rtlCol="0">
              <a:spAutoFit/>
            </a:bodyPr>
            <a:lstStyle/>
            <a:p>
              <a:r>
                <a:rPr lang="fr-FR" sz="1200" dirty="0"/>
                <a:t>Comme vous le voyez, la </a:t>
              </a:r>
              <a:r>
                <a:rPr lang="fr-FR" sz="1200" dirty="0" err="1"/>
                <a:t>méthode__repr__ne</a:t>
              </a:r>
              <a:r>
                <a:rPr lang="fr-FR" sz="1200" dirty="0"/>
                <a:t>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 </a:t>
              </a:r>
              <a:r>
                <a:rPr lang="fr-FR" sz="1200" b="1" dirty="0"/>
                <a:t>repr</a:t>
              </a:r>
              <a:r>
                <a:rPr lang="fr-FR" sz="1200" dirty="0"/>
                <a:t>, qui se contente d'appeler la méthode spéciale</a:t>
              </a:r>
              <a:r>
                <a:rPr lang="fr-FR" sz="1200" b="1" dirty="0"/>
                <a:t>__repr__</a:t>
              </a:r>
              <a:r>
                <a:rPr lang="fr-FR" sz="1200" dirty="0"/>
                <a:t>de l'objet passé en paramètre :</a:t>
              </a:r>
            </a:p>
          </p:txBody>
        </p:sp>
        <p:sp>
          <p:nvSpPr>
            <p:cNvPr id="14" name="ZoneTexte 13">
              <a:extLst>
                <a:ext uri="{FF2B5EF4-FFF2-40B4-BE49-F238E27FC236}">
                  <a16:creationId xmlns:a16="http://schemas.microsoft.com/office/drawing/2014/main" id="{97D8522A-6AA6-4E88-AB30-4AC66B018DD1}"/>
                </a:ext>
              </a:extLst>
            </p:cNvPr>
            <p:cNvSpPr txBox="1"/>
            <p:nvPr/>
          </p:nvSpPr>
          <p:spPr>
            <a:xfrm>
              <a:off x="219280" y="3751771"/>
              <a:ext cx="3525867" cy="2800767"/>
            </a:xfrm>
            <a:prstGeom prst="rect">
              <a:avLst/>
            </a:prstGeom>
            <a:solidFill>
              <a:schemeClr val="tx1"/>
            </a:solidFill>
          </p:spPr>
          <p:txBody>
            <a:bodyPr wrap="square" rtlCol="0">
              <a:spAutoFit/>
            </a:bodyPr>
            <a:lstStyle/>
            <a:p>
              <a:r>
                <a:rPr lang="en-US" sz="1100" dirty="0">
                  <a:solidFill>
                    <a:schemeClr val="accent1"/>
                  </a:solidFill>
                </a:rPr>
                <a:t>class</a:t>
              </a:r>
              <a:r>
                <a:rPr lang="en-US" sz="1100" dirty="0">
                  <a:solidFill>
                    <a:schemeClr val="bg1"/>
                  </a:solidFill>
                </a:rPr>
                <a:t> </a:t>
              </a:r>
              <a:r>
                <a:rPr lang="en-US" sz="1100" dirty="0">
                  <a:solidFill>
                    <a:srgbClr val="00B050"/>
                  </a:solidFill>
                </a:rPr>
                <a:t>Personne</a:t>
              </a:r>
              <a:r>
                <a:rPr lang="en-US" sz="1100" dirty="0">
                  <a:solidFill>
                    <a:schemeClr val="bg1"/>
                  </a:solidFill>
                </a:rPr>
                <a:t>:</a:t>
              </a: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__init__</a:t>
              </a:r>
              <a:r>
                <a:rPr lang="en-US" sz="1100" dirty="0">
                  <a:solidFill>
                    <a:schemeClr val="bg1"/>
                  </a:solidFill>
                </a:rPr>
                <a:t>(</a:t>
              </a:r>
              <a:r>
                <a:rPr lang="en-US" sz="1100" dirty="0">
                  <a:solidFill>
                    <a:schemeClr val="accent5"/>
                  </a:solidFill>
                </a:rPr>
                <a:t>self, name, age</a:t>
              </a:r>
              <a:r>
                <a:rPr lang="en-US" sz="1100" dirty="0">
                  <a:solidFill>
                    <a:schemeClr val="bg1"/>
                  </a:solidFill>
                </a:rPr>
                <a:t>):</a:t>
              </a:r>
            </a:p>
            <a:p>
              <a:r>
                <a:rPr lang="en-US" sz="1100" dirty="0">
                  <a:solidFill>
                    <a:schemeClr val="bg1"/>
                  </a:solidFill>
                </a:rPr>
                <a:t>      </a:t>
              </a:r>
              <a:r>
                <a:rPr lang="en-US" sz="1100" dirty="0">
                  <a:solidFill>
                    <a:schemeClr val="accent1"/>
                  </a:solidFill>
                </a:rPr>
                <a:t>self</a:t>
              </a:r>
              <a:r>
                <a:rPr lang="en-US" sz="1100" dirty="0">
                  <a:solidFill>
                    <a:schemeClr val="bg1"/>
                  </a:solidFill>
                </a:rPr>
                <a:t>.name = name</a:t>
              </a:r>
            </a:p>
            <a:p>
              <a:r>
                <a:rPr lang="en-US" sz="1100" dirty="0">
                  <a:solidFill>
                    <a:schemeClr val="bg1"/>
                  </a:solidFill>
                </a:rPr>
                <a:t>      </a:t>
              </a:r>
              <a:r>
                <a:rPr lang="en-US" sz="1100" dirty="0">
                  <a:solidFill>
                    <a:schemeClr val="accent1"/>
                  </a:solidFill>
                </a:rPr>
                <a:t>self</a:t>
              </a:r>
              <a:r>
                <a:rPr lang="en-US" sz="1100" dirty="0">
                  <a:solidFill>
                    <a:schemeClr val="bg1"/>
                  </a:solidFill>
                </a:rPr>
                <a:t>.age = age</a:t>
              </a:r>
            </a:p>
            <a:p>
              <a:endParaRPr lang="en-US" sz="1100" dirty="0">
                <a:solidFill>
                  <a:schemeClr val="bg1"/>
                </a:solidFill>
              </a:endParaRP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__str__</a:t>
              </a:r>
              <a:r>
                <a:rPr lang="en-US" sz="1100" dirty="0">
                  <a:solidFill>
                    <a:schemeClr val="bg1"/>
                  </a:solidFill>
                </a:rPr>
                <a:t>(</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’’Person </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bg1"/>
                  </a:solidFill>
                </a:rPr>
                <a:t>, </a:t>
              </a:r>
              <a:r>
                <a:rPr lang="en-US" sz="1100" dirty="0">
                  <a:solidFill>
                    <a:schemeClr val="accent2"/>
                  </a:solidFill>
                </a:rPr>
                <a:t>years old.’’</a:t>
              </a:r>
            </a:p>
            <a:p>
              <a:endParaRPr lang="en-US" sz="1100" dirty="0">
                <a:solidFill>
                  <a:schemeClr val="bg1"/>
                </a:solidFill>
              </a:endParaRPr>
            </a:p>
            <a:p>
              <a:r>
                <a:rPr lang="en-US" sz="1100" dirty="0">
                  <a:solidFill>
                    <a:schemeClr val="bg1"/>
                  </a:solidFill>
                </a:rPr>
                <a:t>  def __repr__(</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’’&lt;Person(‘</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accent2"/>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accent2"/>
                  </a:solidFill>
                </a:rPr>
                <a:t>)&gt;’’</a:t>
              </a:r>
            </a:p>
            <a:p>
              <a:endParaRPr lang="en-US" sz="1100" dirty="0">
                <a:solidFill>
                  <a:schemeClr val="bg1"/>
                </a:solidFill>
              </a:endParaRPr>
            </a:p>
            <a:p>
              <a:r>
                <a:rPr lang="en-US" sz="1100" dirty="0">
                  <a:solidFill>
                    <a:schemeClr val="bg1"/>
                  </a:solidFill>
                </a:rPr>
                <a:t>bob = Person(</a:t>
              </a:r>
              <a:r>
                <a:rPr lang="en-US" sz="1100" dirty="0">
                  <a:solidFill>
                    <a:schemeClr val="accent2"/>
                  </a:solidFill>
                </a:rPr>
                <a:t>‘’Bob’’</a:t>
              </a:r>
              <a:r>
                <a:rPr lang="en-US" sz="1100" dirty="0">
                  <a:solidFill>
                    <a:schemeClr val="bg1"/>
                  </a:solidFill>
                </a:rPr>
                <a:t>,</a:t>
              </a:r>
              <a:r>
                <a:rPr lang="en-US" sz="1100" dirty="0">
                  <a:solidFill>
                    <a:schemeClr val="accent2"/>
                  </a:solidFill>
                </a:rPr>
                <a:t> </a:t>
              </a:r>
              <a:r>
                <a:rPr lang="en-US" sz="1100" dirty="0">
                  <a:solidFill>
                    <a:schemeClr val="accent6">
                      <a:lumMod val="20000"/>
                      <a:lumOff val="80000"/>
                    </a:schemeClr>
                  </a:solidFill>
                </a:rPr>
                <a:t>35</a:t>
              </a:r>
              <a:r>
                <a:rPr lang="en-US" sz="1100" dirty="0">
                  <a:solidFill>
                    <a:schemeClr val="bg1"/>
                  </a:solidFill>
                </a:rPr>
                <a:t>)</a:t>
              </a:r>
            </a:p>
            <a:p>
              <a:r>
                <a:rPr lang="en-US" sz="1100" dirty="0">
                  <a:solidFill>
                    <a:schemeClr val="accent4">
                      <a:lumMod val="20000"/>
                      <a:lumOff val="80000"/>
                    </a:schemeClr>
                  </a:solidFill>
                </a:rPr>
                <a:t>print</a:t>
              </a:r>
              <a:r>
                <a:rPr lang="en-US" sz="1100" dirty="0">
                  <a:solidFill>
                    <a:schemeClr val="bg1"/>
                  </a:solidFill>
                </a:rPr>
                <a:t>(bob)</a:t>
              </a:r>
            </a:p>
            <a:p>
              <a:endParaRPr lang="en-US" sz="1100" dirty="0">
                <a:solidFill>
                  <a:schemeClr val="bg1"/>
                </a:solidFill>
              </a:endParaRPr>
            </a:p>
            <a:p>
              <a:r>
                <a:rPr lang="en-US" sz="1100" dirty="0">
                  <a:solidFill>
                    <a:schemeClr val="bg1"/>
                  </a:solidFill>
                </a:rPr>
                <a:t>&gt;&gt;&gt; Person Bob, 35 years old. # affiche par __str__</a:t>
              </a:r>
            </a:p>
            <a:p>
              <a:r>
                <a:rPr lang="en-US" sz="1100" dirty="0">
                  <a:solidFill>
                    <a:schemeClr val="bg1"/>
                  </a:solidFill>
                </a:rPr>
                <a:t>&gt;&gt;&gt; &lt;Person(‘Bob’, 35)&gt; # affiche par __repr__</a:t>
              </a:r>
              <a:endParaRPr lang="fr-FR" sz="1100" dirty="0">
                <a:solidFill>
                  <a:schemeClr val="bg1"/>
                </a:solidFill>
              </a:endParaRPr>
            </a:p>
          </p:txBody>
        </p:sp>
        <p:sp>
          <p:nvSpPr>
            <p:cNvPr id="16" name="ZoneTexte 15">
              <a:extLst>
                <a:ext uri="{FF2B5EF4-FFF2-40B4-BE49-F238E27FC236}">
                  <a16:creationId xmlns:a16="http://schemas.microsoft.com/office/drawing/2014/main" id="{5D4F2334-996B-4E38-A668-9D80D33A2374}"/>
                </a:ext>
              </a:extLst>
            </p:cNvPr>
            <p:cNvSpPr txBox="1"/>
            <p:nvPr/>
          </p:nvSpPr>
          <p:spPr>
            <a:xfrm>
              <a:off x="3856401" y="5230226"/>
              <a:ext cx="7196609" cy="276999"/>
            </a:xfrm>
            <a:prstGeom prst="rect">
              <a:avLst/>
            </a:prstGeom>
            <a:noFill/>
          </p:spPr>
          <p:txBody>
            <a:bodyPr wrap="square" rtlCol="0">
              <a:spAutoFit/>
            </a:bodyPr>
            <a:lstStyle/>
            <a:p>
              <a:r>
                <a:rPr lang="fr-FR" sz="1200" dirty="0"/>
                <a:t>La methode </a:t>
              </a:r>
              <a:r>
                <a:rPr lang="fr-FR" sz="1200" b="1" dirty="0"/>
                <a:t>__rpr__ </a:t>
              </a:r>
              <a:r>
                <a:rPr lang="fr-FR" sz="1200" dirty="0"/>
                <a:t>permet d’indiquer une chaine de caractères qui sert de représentation à une classe </a:t>
              </a:r>
            </a:p>
          </p:txBody>
        </p:sp>
        <p:sp>
          <p:nvSpPr>
            <p:cNvPr id="17" name="ZoneTexte 16">
              <a:extLst>
                <a:ext uri="{FF2B5EF4-FFF2-40B4-BE49-F238E27FC236}">
                  <a16:creationId xmlns:a16="http://schemas.microsoft.com/office/drawing/2014/main" id="{9D064C33-0389-4FD1-A0FF-8C8344162678}"/>
                </a:ext>
              </a:extLst>
            </p:cNvPr>
            <p:cNvSpPr txBox="1"/>
            <p:nvPr/>
          </p:nvSpPr>
          <p:spPr>
            <a:xfrm>
              <a:off x="3856400" y="4743858"/>
              <a:ext cx="7196609" cy="276999"/>
            </a:xfrm>
            <a:prstGeom prst="rect">
              <a:avLst/>
            </a:prstGeom>
            <a:noFill/>
          </p:spPr>
          <p:txBody>
            <a:bodyPr wrap="square" rtlCol="0">
              <a:spAutoFit/>
            </a:bodyPr>
            <a:lstStyle/>
            <a:p>
              <a:r>
                <a:rPr lang="fr-FR" sz="1200" dirty="0"/>
                <a:t>La methode </a:t>
              </a:r>
              <a:r>
                <a:rPr lang="fr-FR" sz="1200" b="1" dirty="0"/>
                <a:t>__str__ </a:t>
              </a:r>
              <a:r>
                <a:rPr lang="fr-FR" sz="1200" dirty="0"/>
                <a:t>permet d’indiquer la représentation en chaine de caractères d’un objets.</a:t>
              </a:r>
            </a:p>
          </p:txBody>
        </p:sp>
      </p:grpSp>
    </p:spTree>
    <p:extLst>
      <p:ext uri="{BB962C8B-B14F-4D97-AF65-F5344CB8AC3E}">
        <p14:creationId xmlns:p14="http://schemas.microsoft.com/office/powerpoint/2010/main" val="90678032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259</a:t>
            </a:fld>
            <a:endParaRPr lang="fr-FR" dirty="0"/>
          </a:p>
        </p:txBody>
      </p:sp>
    </p:spTree>
    <p:extLst>
      <p:ext uri="{BB962C8B-B14F-4D97-AF65-F5344CB8AC3E}">
        <p14:creationId xmlns:p14="http://schemas.microsoft.com/office/powerpoint/2010/main" val="19274602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a:t>
            </a:r>
            <a:r>
              <a:rPr lang="fr-FR" sz="1400" dirty="0" err="1">
                <a:solidFill>
                  <a:schemeClr val="bg1"/>
                </a:solidFill>
              </a:rPr>
              <a:t>creation</a:t>
            </a:r>
            <a:r>
              <a:rPr lang="fr-FR" sz="1400" dirty="0">
                <a:solidFill>
                  <a:schemeClr val="bg1"/>
                </a:solidFill>
              </a:rPr>
              <a:t>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296641378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50757539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218713129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349166554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365491683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177006586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326092322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212838602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185526420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est__add__.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méthode__add__de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38631192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174593210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297326433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244011936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423755645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261313787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a:t>
            </a:r>
            <a:r>
              <a:rPr lang="fr-FR" sz="1100" dirty="0" err="1">
                <a:solidFill>
                  <a:schemeClr val="bg1"/>
                </a:solidFill>
              </a:rPr>
              <a:t>other.x</a:t>
            </a:r>
            <a:r>
              <a:rPr lang="fr-FR" sz="1100" dirty="0">
                <a:solidFill>
                  <a:schemeClr val="bg1"/>
                </a:solidFill>
              </a:rPr>
              <a:t> and self.y ==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a:t>
            </a:r>
            <a:r>
              <a:rPr lang="fr-FR" sz="1100" dirty="0" err="1">
                <a:solidFill>
                  <a:schemeClr val="bg1"/>
                </a:solidFill>
              </a:rPr>
              <a:t>other.x</a:t>
            </a:r>
            <a:r>
              <a:rPr lang="fr-FR" sz="1100" dirty="0">
                <a:solidFill>
                  <a:schemeClr val="bg1"/>
                </a:solidFill>
              </a:rPr>
              <a:t> and self.y &gt;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279196386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379959646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341811201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192841910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4756357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313130733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a:t>
            </a:r>
            <a:r>
              <a:rPr lang="fr-FR" sz="1100" dirty="0" err="1">
                <a:solidFill>
                  <a:schemeClr val="bg1"/>
                </a:solidFill>
              </a:rPr>
              <a:t>tag.lower</a:t>
            </a:r>
            <a:r>
              <a:rPr lang="fr-FR" sz="1100" dirty="0">
                <a:solidFill>
                  <a:schemeClr val="bg1"/>
                </a:solidFill>
              </a:rPr>
              <a:t>()] =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a:t>
            </a:r>
            <a:r>
              <a:rPr lang="fr-FR" sz="1100" dirty="0" err="1">
                <a:solidFill>
                  <a:schemeClr val="bg1"/>
                </a:solidFill>
              </a:rPr>
              <a:t>tag.lower</a:t>
            </a:r>
            <a:r>
              <a:rPr lang="fr-FR" sz="1100" dirty="0">
                <a:solidFill>
                  <a:schemeClr val="bg1"/>
                </a:solidFill>
              </a:rPr>
              <a:t>()]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267804119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135322072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67658712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list.sort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34742536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214101427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259252352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233461832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43314465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3334305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396439063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70943794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202149116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303223081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operator.</a:t>
            </a:r>
            <a:r>
              <a:rPr lang="fr-FR" sz="1400" b="1" dirty="0"/>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operator.</a:t>
            </a:r>
            <a:r>
              <a:rPr lang="fr-FR" sz="1400" b="1" dirty="0"/>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267432961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374997570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163302070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235903231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269447404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3404226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426689956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8063809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a:t>
            </a:r>
            <a:r>
              <a:rPr lang="fr-FR" sz="1200" dirty="0" err="1"/>
              <a:t>docstring</a:t>
            </a:r>
            <a:r>
              <a:rPr lang="fr-FR" sz="1200" dirty="0"/>
              <a:t>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a:t>
            </a:r>
            <a:r>
              <a:rPr lang="fr-FR" sz="1200" dirty="0" err="1"/>
              <a:t>docstring</a:t>
            </a:r>
            <a:r>
              <a:rPr lang="fr-FR" sz="1200" dirty="0"/>
              <a:t>.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a:t>
            </a:r>
            <a:r>
              <a:rPr lang="fr-FR" sz="1200" dirty="0" err="1"/>
              <a:t>docstring</a:t>
            </a:r>
            <a:r>
              <a:rPr lang="fr-FR" sz="1200" dirty="0"/>
              <a:t>,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4893647"/>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endParaRPr lang="fr-FR" sz="1200" dirty="0">
              <a:solidFill>
                <a:schemeClr val="bg1"/>
              </a:solidFill>
            </a:endParaRPr>
          </a:p>
          <a:p>
            <a:r>
              <a:rPr lang="fr-FR" sz="1200" dirty="0">
                <a:solidFill>
                  <a:schemeClr val="bg1"/>
                </a:solidFill>
              </a:rPr>
              <a:t>    def ecrire(self, message_a_ecrire):</a:t>
            </a:r>
          </a:p>
          <a:p>
            <a:r>
              <a:rPr lang="fr-FR" sz="1200" dirty="0">
                <a:solidFill>
                  <a:schemeClr val="bg1"/>
                </a:solidFill>
              </a:rPr>
              <a:t>        """Méthode permettant d'écrire sur la surface du tableau.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message_a_écrire</a:t>
            </a:r>
          </a:p>
          <a:p>
            <a:endParaRPr lang="fr-FR" sz="1200" dirty="0">
              <a:solidFill>
                <a:schemeClr val="bg1"/>
              </a:solidFill>
            </a:endParaRP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r>
              <a:rPr lang="fr-FR" sz="1200" dirty="0">
                <a:solidFill>
                  <a:schemeClr val="bg1"/>
                </a:solidFill>
              </a:rPr>
              <a:t>        print(self.surface)</a:t>
            </a:r>
          </a:p>
          <a:p>
            <a:endParaRPr lang="fr-FR" sz="1200" dirty="0">
              <a:solidFill>
                <a:schemeClr val="bg1"/>
              </a:solidFill>
            </a:endParaRP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Compteur.objets_crees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combien(cls):</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créés."</a:t>
            </a:r>
            <a:r>
              <a:rPr lang="fr-FR" sz="1200" dirty="0">
                <a:solidFill>
                  <a:schemeClr val="bg1"/>
                </a:solidFill>
              </a:rPr>
              <a:t>.</a:t>
            </a:r>
            <a:r>
              <a:rPr lang="fr-FR" sz="1200" dirty="0">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les class et static methods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D91ADBA8-8BD3-41AE-AB37-110D0739BA24}"/>
              </a:ext>
            </a:extLst>
          </p:cNvPr>
          <p:cNvSpPr txBox="1"/>
          <p:nvPr/>
        </p:nvSpPr>
        <p:spPr>
          <a:xfrm>
            <a:off x="-7" y="732240"/>
            <a:ext cx="11882441" cy="3231654"/>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ClassTest</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instance_method</a:t>
            </a:r>
            <a:r>
              <a:rPr lang="en-US" sz="1200" dirty="0">
                <a:solidFill>
                  <a:schemeClr val="bg1"/>
                </a:solidFill>
              </a:rPr>
              <a:t>(</a:t>
            </a:r>
            <a:r>
              <a:rPr lang="en-US" sz="1200" dirty="0">
                <a:solidFill>
                  <a:schemeClr val="accent5">
                    <a:lumMod val="60000"/>
                    <a:lumOff val="40000"/>
                  </a:schemeClr>
                </a:solidFill>
              </a:rPr>
              <a:t>self</a:t>
            </a:r>
            <a:r>
              <a:rPr lang="en-US" sz="1200" dirty="0">
                <a:solidFill>
                  <a:schemeClr val="bg1"/>
                </a:solidFill>
              </a:rPr>
              <a:t>):</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bg1"/>
                </a:solidFill>
              </a:rPr>
              <a:t>”Called instance_method of </a:t>
            </a:r>
            <a:r>
              <a:rPr lang="en-US" sz="1200" dirty="0">
                <a:solidFill>
                  <a:schemeClr val="accent1"/>
                </a:solidFill>
              </a:rPr>
              <a:t>{self}</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00B050"/>
                </a:solidFill>
              </a:rPr>
              <a:t>classmethod</a:t>
            </a:r>
          </a:p>
          <a:p>
            <a:r>
              <a:rPr lang="fr-FR" sz="1200" dirty="0">
                <a:solidFill>
                  <a:schemeClr val="bg1"/>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class_method</a:t>
            </a:r>
            <a:r>
              <a:rPr lang="fr-FR" sz="1200" dirty="0">
                <a:solidFill>
                  <a:schemeClr val="bg1"/>
                </a:solidFill>
              </a:rPr>
              <a:t>(</a:t>
            </a:r>
            <a:r>
              <a:rPr lang="fr-FR" sz="1200" dirty="0">
                <a:solidFill>
                  <a:schemeClr val="accent5">
                    <a:lumMod val="60000"/>
                    <a:lumOff val="40000"/>
                  </a:schemeClr>
                </a:solidFill>
              </a:rPr>
              <a:t>cls</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1"/>
                </a:solidFill>
              </a:rPr>
              <a:t>f</a:t>
            </a:r>
            <a:r>
              <a:rPr lang="fr-FR" sz="1200" dirty="0">
                <a:solidFill>
                  <a:schemeClr val="accent2"/>
                </a:solidFill>
              </a:rPr>
              <a:t>’’Called class_method of </a:t>
            </a:r>
            <a:r>
              <a:rPr lang="fr-FR" sz="1200" dirty="0">
                <a:solidFill>
                  <a:schemeClr val="accent1"/>
                </a:solidFill>
              </a:rPr>
              <a:t>{cls}</a:t>
            </a:r>
            <a:r>
              <a:rPr lang="fr-FR" sz="1200" dirty="0">
                <a:solidFill>
                  <a:schemeClr val="accent2"/>
                </a:solidFill>
              </a:rPr>
              <a:t>’’</a:t>
            </a:r>
            <a:r>
              <a:rPr lang="fr-FR" sz="1200" dirty="0">
                <a:solidFill>
                  <a:schemeClr val="bg1"/>
                </a:solidFill>
              </a:rPr>
              <a:t>) # take the class as parameter</a:t>
            </a:r>
          </a:p>
          <a:p>
            <a:endParaRPr lang="fr-FR" sz="1200" dirty="0">
              <a:solidFill>
                <a:schemeClr val="bg1"/>
              </a:solidFill>
            </a:endParaRPr>
          </a:p>
          <a:p>
            <a:r>
              <a:rPr lang="en-US" sz="1200" dirty="0">
                <a:solidFill>
                  <a:schemeClr val="bg1"/>
                </a:solidFill>
              </a:rPr>
              <a:t>   @</a:t>
            </a:r>
            <a:r>
              <a:rPr lang="en-US" sz="1200" dirty="0">
                <a:solidFill>
                  <a:srgbClr val="00B050"/>
                </a:solidFill>
              </a:rPr>
              <a:t>staticmethod</a:t>
            </a:r>
          </a:p>
          <a:p>
            <a:r>
              <a:rPr lang="en-US" sz="1200" dirty="0">
                <a:solidFill>
                  <a:srgbClr val="00B050"/>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static_method</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‘’Called static_method.’’</a:t>
            </a:r>
            <a:r>
              <a:rPr lang="fr-FR" sz="1200" dirty="0">
                <a:solidFill>
                  <a:schemeClr val="bg1"/>
                </a:solidFill>
              </a:rPr>
              <a:t>) # This method doesn’t have a parameter cls or self and have @staticmethod on top. This methods don’t get anything when you call them</a:t>
            </a:r>
          </a:p>
          <a:p>
            <a:endParaRPr lang="fr-FR" sz="1200" dirty="0">
              <a:solidFill>
                <a:schemeClr val="bg1"/>
              </a:solidFill>
            </a:endParaRPr>
          </a:p>
          <a:p>
            <a:r>
              <a:rPr lang="fr-FR" sz="1200" dirty="0">
                <a:solidFill>
                  <a:schemeClr val="bg1"/>
                </a:solidFill>
              </a:rPr>
              <a:t>ClassTest.class_method() # python will pass the class (ClassTest) as the argument to the parameter </a:t>
            </a:r>
            <a:r>
              <a:rPr lang="fr-FR" sz="1200" dirty="0">
                <a:solidFill>
                  <a:schemeClr val="accent5">
                    <a:lumMod val="60000"/>
                    <a:lumOff val="40000"/>
                  </a:schemeClr>
                </a:solidFill>
              </a:rPr>
              <a:t>cls</a:t>
            </a:r>
            <a:r>
              <a:rPr lang="fr-FR" sz="1200" dirty="0">
                <a:solidFill>
                  <a:schemeClr val="bg1"/>
                </a:solidFill>
              </a:rPr>
              <a:t>. So you don’t need an instance or object you can directly call the class.</a:t>
            </a:r>
          </a:p>
          <a:p>
            <a:r>
              <a:rPr lang="fr-FR" sz="1200" dirty="0">
                <a:solidFill>
                  <a:schemeClr val="bg1"/>
                </a:solidFill>
              </a:rPr>
              <a:t>&gt;&gt;&gt; Called class_method of &lt;class ‘__main__.ClassTest’&gt;</a:t>
            </a:r>
          </a:p>
          <a:p>
            <a:endParaRPr lang="fr-FR" sz="1200" dirty="0">
              <a:solidFill>
                <a:schemeClr val="bg1"/>
              </a:solidFill>
            </a:endParaRPr>
          </a:p>
          <a:p>
            <a:r>
              <a:rPr lang="fr-FR" sz="1200" dirty="0">
                <a:solidFill>
                  <a:schemeClr val="bg1"/>
                </a:solidFill>
              </a:rPr>
              <a:t>ClassTest.static_method() # Here python will just called that method</a:t>
            </a:r>
          </a:p>
          <a:p>
            <a:r>
              <a:rPr lang="fr-FR" sz="1200" dirty="0">
                <a:solidFill>
                  <a:schemeClr val="bg1"/>
                </a:solidFill>
              </a:rPr>
              <a:t>&gt;&gt;&gt; </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323</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7" y="4088269"/>
            <a:ext cx="11882433" cy="2031325"/>
          </a:xfrm>
          <a:prstGeom prst="rect">
            <a:avLst/>
          </a:prstGeom>
          <a:noFill/>
        </p:spPr>
        <p:txBody>
          <a:bodyPr wrap="square" rtlCol="0">
            <a:spAutoFit/>
          </a:bodyPr>
          <a:lstStyle/>
          <a:p>
            <a:r>
              <a:rPr lang="en-US" b="1" dirty="0"/>
              <a:t>Instance methods</a:t>
            </a:r>
            <a:r>
              <a:rPr lang="en-US" dirty="0"/>
              <a:t> are used for most things when you want to produce an action that uses the data inside the object that you created earlier on for example that is when instance methods will get used. Also if you want to call a method to modify some sort of data inside self or the object you will also use instance method.</a:t>
            </a:r>
          </a:p>
          <a:p>
            <a:endParaRPr lang="en-US" dirty="0"/>
          </a:p>
          <a:p>
            <a:r>
              <a:rPr lang="en-US" b="1" dirty="0"/>
              <a:t>Class methods</a:t>
            </a:r>
            <a:r>
              <a:rPr lang="en-US" dirty="0"/>
              <a:t> are used often as factories </a:t>
            </a:r>
          </a:p>
          <a:p>
            <a:endParaRPr lang="en-US" dirty="0"/>
          </a:p>
          <a:p>
            <a:r>
              <a:rPr lang="en-US" b="1" dirty="0"/>
              <a:t>Static methods</a:t>
            </a:r>
            <a:r>
              <a:rPr lang="en-US" dirty="0"/>
              <a:t> are used to just place a method inside a class</a:t>
            </a:r>
            <a:endParaRPr lang="fr-FR" dirty="0"/>
          </a:p>
        </p:txBody>
      </p:sp>
    </p:spTree>
    <p:extLst>
      <p:ext uri="{BB962C8B-B14F-4D97-AF65-F5344CB8AC3E}">
        <p14:creationId xmlns:p14="http://schemas.microsoft.com/office/powerpoint/2010/main" val="46357060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8774"/>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les class et static methods</a:t>
            </a:r>
            <a:br>
              <a:rPr lang="fr-FR" altLang="fr-FR" sz="6000" b="1" dirty="0">
                <a:solidFill>
                  <a:schemeClr val="accent5">
                    <a:lumMod val="75000"/>
                  </a:schemeClr>
                </a:solidFill>
              </a:rPr>
            </a:br>
            <a:r>
              <a:rPr lang="fr-FR" altLang="fr-FR" sz="6000" b="1" dirty="0">
                <a:solidFill>
                  <a:schemeClr val="accent5">
                    <a:lumMod val="75000"/>
                  </a:schemeClr>
                </a:solidFill>
              </a:rPr>
              <a:t>factory example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324</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0" y="1509098"/>
            <a:ext cx="11882441" cy="5262979"/>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Book</a:t>
            </a:r>
            <a:r>
              <a:rPr lang="en-US" sz="1200" dirty="0">
                <a:solidFill>
                  <a:schemeClr val="bg1"/>
                </a:solidFill>
              </a:rPr>
              <a:t>:</a:t>
            </a:r>
          </a:p>
          <a:p>
            <a:r>
              <a:rPr lang="en-US" sz="1200" dirty="0">
                <a:solidFill>
                  <a:schemeClr val="bg1"/>
                </a:solidFill>
              </a:rPr>
              <a:t>   TYPES = (</a:t>
            </a:r>
            <a:r>
              <a:rPr lang="en-US" sz="1200" dirty="0">
                <a:solidFill>
                  <a:schemeClr val="accent2"/>
                </a:solidFill>
              </a:rPr>
              <a:t>‘’hardcover’’, ‘’paperback’’</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 </a:t>
            </a:r>
            <a:r>
              <a:rPr lang="en-US" sz="1200" dirty="0">
                <a:solidFill>
                  <a:schemeClr val="accent4">
                    <a:lumMod val="20000"/>
                    <a:lumOff val="80000"/>
                  </a:schemeClr>
                </a:solidFill>
              </a:rPr>
              <a:t>__init__(</a:t>
            </a:r>
            <a:r>
              <a:rPr lang="en-US" sz="1200" dirty="0">
                <a:solidFill>
                  <a:schemeClr val="accent5">
                    <a:lumMod val="60000"/>
                    <a:lumOff val="40000"/>
                  </a:schemeClr>
                </a:solidFill>
              </a:rPr>
              <a:t>self, name, book_type, weight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.book_type = book_type</a:t>
            </a:r>
          </a:p>
          <a:p>
            <a:r>
              <a:rPr lang="en-US" sz="1200" dirty="0">
                <a:solidFill>
                  <a:schemeClr val="bg1"/>
                </a:solidFill>
              </a:rPr>
              <a:t>      </a:t>
            </a:r>
            <a:r>
              <a:rPr lang="en-US" sz="1200" dirty="0">
                <a:solidFill>
                  <a:schemeClr val="accent1"/>
                </a:solidFill>
              </a:rPr>
              <a:t>self</a:t>
            </a:r>
            <a:r>
              <a:rPr lang="en-US" sz="1200" dirty="0">
                <a:solidFill>
                  <a:schemeClr val="bg1"/>
                </a:solidFill>
              </a:rPr>
              <a:t>.weight = weight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(self):</a:t>
            </a:r>
          </a:p>
          <a:p>
            <a:r>
              <a:rPr lang="en-US" sz="1200" dirty="0">
                <a:solidFill>
                  <a:schemeClr val="bg1"/>
                </a:solidFill>
              </a:rPr>
              <a:t>      </a:t>
            </a:r>
            <a:r>
              <a:rPr lang="en-US" sz="1200" dirty="0">
                <a:solidFill>
                  <a:srgbClr val="7030A0"/>
                </a:solidFill>
              </a:rPr>
              <a:t>return</a:t>
            </a:r>
            <a:r>
              <a:rPr lang="en-US" sz="1200" dirty="0">
                <a:solidFill>
                  <a:schemeClr val="bg1"/>
                </a:solidFill>
              </a:rPr>
              <a:t> </a:t>
            </a:r>
            <a:r>
              <a:rPr lang="en-US" sz="1200" dirty="0">
                <a:solidFill>
                  <a:schemeClr val="accent1"/>
                </a:solidFill>
              </a:rPr>
              <a:t>f</a:t>
            </a:r>
            <a:r>
              <a:rPr lang="en-US" sz="1200" dirty="0">
                <a:solidFill>
                  <a:schemeClr val="accent2"/>
                </a:solidFill>
              </a:rPr>
              <a:t>”&lt;Book </a:t>
            </a:r>
            <a:r>
              <a:rPr lang="en-US" sz="1200" dirty="0">
                <a:solidFill>
                  <a:schemeClr val="accent1"/>
                </a:solidFill>
              </a:rPr>
              <a:t>{self</a:t>
            </a:r>
            <a:r>
              <a:rPr lang="en-US" sz="1200" dirty="0">
                <a:solidFill>
                  <a:schemeClr val="bg1"/>
                </a:solidFill>
              </a:rPr>
              <a:t>.name</a:t>
            </a:r>
            <a:r>
              <a:rPr lang="en-US" sz="1200" dirty="0">
                <a:solidFill>
                  <a:schemeClr val="accent1"/>
                </a:solidFill>
              </a:rPr>
              <a:t>}</a:t>
            </a:r>
            <a:r>
              <a:rPr lang="en-US" sz="1200" dirty="0">
                <a:solidFill>
                  <a:schemeClr val="bg1"/>
                </a:solidFill>
              </a:rPr>
              <a:t>, </a:t>
            </a:r>
            <a:r>
              <a:rPr lang="en-US" sz="1200" dirty="0">
                <a:solidFill>
                  <a:schemeClr val="accent1"/>
                </a:solidFill>
              </a:rPr>
              <a:t>{self</a:t>
            </a:r>
            <a:r>
              <a:rPr lang="en-US" sz="1200" dirty="0">
                <a:solidFill>
                  <a:schemeClr val="bg1"/>
                </a:solidFill>
              </a:rPr>
              <a:t>.book_type</a:t>
            </a:r>
            <a:r>
              <a:rPr lang="en-US" sz="1200" dirty="0">
                <a:solidFill>
                  <a:schemeClr val="accent1"/>
                </a:solidFill>
              </a:rPr>
              <a:t>}</a:t>
            </a:r>
            <a:r>
              <a:rPr lang="en-US" sz="1200" dirty="0">
                <a:solidFill>
                  <a:schemeClr val="bg1"/>
                </a:solidFill>
              </a:rPr>
              <a:t>, weighing </a:t>
            </a:r>
            <a:r>
              <a:rPr lang="en-US" sz="1200" dirty="0">
                <a:solidFill>
                  <a:schemeClr val="accent1"/>
                </a:solidFill>
              </a:rPr>
              <a:t>{self</a:t>
            </a:r>
            <a:r>
              <a:rPr lang="en-US" sz="1200" dirty="0">
                <a:solidFill>
                  <a:schemeClr val="bg1"/>
                </a:solidFill>
              </a:rPr>
              <a:t>.weight</a:t>
            </a:r>
            <a:r>
              <a:rPr lang="en-US" sz="1200" dirty="0">
                <a:solidFill>
                  <a:schemeClr val="accent1"/>
                </a:solidFill>
              </a:rPr>
              <a:t>}</a:t>
            </a:r>
            <a:r>
              <a:rPr lang="en-US" sz="1200" dirty="0">
                <a:solidFill>
                  <a:schemeClr val="accent2"/>
                </a:solidFill>
              </a:rPr>
              <a:t>g&gt;’’</a:t>
            </a:r>
          </a:p>
          <a:p>
            <a:endParaRPr lang="en-US" sz="1200" dirty="0">
              <a:solidFill>
                <a:schemeClr val="accent2"/>
              </a:solidFill>
            </a:endParaRPr>
          </a:p>
          <a:p>
            <a:r>
              <a:rPr lang="en-US" sz="1200" dirty="0">
                <a:solidFill>
                  <a:schemeClr val="accent2"/>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hardcover(</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bg1"/>
                </a:solidFill>
              </a:rPr>
              <a:t>Book(name, </a:t>
            </a:r>
            <a:r>
              <a:rPr lang="en-US" sz="1200" dirty="0">
                <a:solidFill>
                  <a:schemeClr val="accent1"/>
                </a:solidFill>
              </a:rPr>
              <a:t>cls</a:t>
            </a:r>
            <a:r>
              <a:rPr lang="en-US" sz="1200" dirty="0">
                <a:solidFill>
                  <a:schemeClr val="bg1"/>
                </a:solidFill>
              </a:rPr>
              <a:t>.TYPES[0], page_weight + 100) # rapplel cls means class and here it can be replaced by Book.</a:t>
            </a:r>
          </a:p>
          <a:p>
            <a:endParaRPr lang="en-US" sz="1200" dirty="0">
              <a:solidFill>
                <a:schemeClr val="bg1"/>
              </a:solidFill>
            </a:endParaRPr>
          </a:p>
          <a:p>
            <a:r>
              <a:rPr lang="en-US" sz="1200" dirty="0">
                <a:solidFill>
                  <a:schemeClr val="bg1"/>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paperback(</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accent1"/>
                </a:solidFill>
              </a:rPr>
              <a:t>cls</a:t>
            </a:r>
            <a:r>
              <a:rPr lang="en-US" sz="1200" dirty="0">
                <a:solidFill>
                  <a:schemeClr val="bg1"/>
                </a:solidFill>
              </a:rPr>
              <a:t>(name, </a:t>
            </a:r>
            <a:r>
              <a:rPr lang="en-US" sz="1200" dirty="0">
                <a:solidFill>
                  <a:schemeClr val="accent1"/>
                </a:solidFill>
              </a:rPr>
              <a:t>cls</a:t>
            </a:r>
            <a:r>
              <a:rPr lang="en-US" sz="1200" dirty="0">
                <a:solidFill>
                  <a:schemeClr val="bg1"/>
                </a:solidFill>
              </a:rPr>
              <a:t>.TYPES[1], page_weight)</a:t>
            </a:r>
          </a:p>
          <a:p>
            <a:endParaRPr lang="en-US" sz="1200" dirty="0">
              <a:solidFill>
                <a:schemeClr val="bg1"/>
              </a:solidFill>
            </a:endParaRPr>
          </a:p>
          <a:p>
            <a:r>
              <a:rPr lang="en-US" sz="1200" dirty="0">
                <a:solidFill>
                  <a:schemeClr val="bg1"/>
                </a:solidFill>
              </a:rPr>
              <a:t>book = Book.hardcover(</a:t>
            </a:r>
            <a:r>
              <a:rPr lang="en-US" sz="1200" dirty="0">
                <a:solidFill>
                  <a:schemeClr val="accent2"/>
                </a:solidFill>
              </a:rPr>
              <a:t>‘’Harry Potter’’</a:t>
            </a:r>
            <a:r>
              <a:rPr lang="en-US" sz="1200" dirty="0">
                <a:solidFill>
                  <a:schemeClr val="bg1"/>
                </a:solidFill>
              </a:rPr>
              <a:t>,</a:t>
            </a:r>
            <a:r>
              <a:rPr lang="en-US" sz="1200" dirty="0">
                <a:solidFill>
                  <a:schemeClr val="accent2"/>
                </a:solidFill>
              </a:rPr>
              <a:t> </a:t>
            </a:r>
            <a:r>
              <a:rPr lang="en-US" sz="1200" dirty="0">
                <a:solidFill>
                  <a:schemeClr val="accent6">
                    <a:lumMod val="40000"/>
                    <a:lumOff val="60000"/>
                  </a:schemeClr>
                </a:solidFill>
              </a:rPr>
              <a:t>1500</a:t>
            </a:r>
            <a:r>
              <a:rPr lang="en-US" sz="1200" dirty="0">
                <a:solidFill>
                  <a:schemeClr val="bg1"/>
                </a:solidFill>
              </a:rPr>
              <a:t>)</a:t>
            </a:r>
          </a:p>
          <a:p>
            <a:r>
              <a:rPr lang="en-US" sz="1200" dirty="0">
                <a:solidFill>
                  <a:schemeClr val="bg1"/>
                </a:solidFill>
              </a:rPr>
              <a:t>light = Book.paperback(</a:t>
            </a:r>
            <a:r>
              <a:rPr lang="en-US" sz="1200" dirty="0">
                <a:solidFill>
                  <a:srgbClr val="EC8D24"/>
                </a:solidFill>
              </a:rPr>
              <a:t>“Python 101’’</a:t>
            </a:r>
            <a:r>
              <a:rPr lang="en-US" sz="1200" dirty="0">
                <a:solidFill>
                  <a:schemeClr val="bg1"/>
                </a:solidFill>
              </a:rPr>
              <a:t>, </a:t>
            </a:r>
            <a:r>
              <a:rPr lang="en-US" sz="1200" dirty="0">
                <a:solidFill>
                  <a:schemeClr val="accent6">
                    <a:lumMod val="20000"/>
                    <a:lumOff val="80000"/>
                  </a:schemeClr>
                </a:solidFill>
              </a:rPr>
              <a:t>600</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(book)</a:t>
            </a:r>
          </a:p>
          <a:p>
            <a:r>
              <a:rPr lang="en-US" sz="1200" dirty="0">
                <a:solidFill>
                  <a:schemeClr val="accent4">
                    <a:lumMod val="20000"/>
                    <a:lumOff val="80000"/>
                  </a:schemeClr>
                </a:solidFill>
              </a:rPr>
              <a:t>print</a:t>
            </a:r>
            <a:r>
              <a:rPr lang="en-US" sz="1200" dirty="0">
                <a:solidFill>
                  <a:schemeClr val="bg1"/>
                </a:solidFill>
              </a:rPr>
              <a:t>(light)</a:t>
            </a:r>
          </a:p>
          <a:p>
            <a:r>
              <a:rPr lang="en-US" sz="1200" dirty="0">
                <a:solidFill>
                  <a:schemeClr val="bg1"/>
                </a:solidFill>
              </a:rPr>
              <a:t>&gt;&gt;&gt;	&lt;Book Harry Potter, hardcover, weighing 1500g&gt;</a:t>
            </a:r>
          </a:p>
          <a:p>
            <a:r>
              <a:rPr lang="fr-FR" sz="1200" dirty="0">
                <a:solidFill>
                  <a:schemeClr val="bg1"/>
                </a:solidFill>
              </a:rPr>
              <a:t>&gt;&gt;&gt;	&lt;Book Python 101, paperback, weighing 600g&gt;</a:t>
            </a:r>
          </a:p>
          <a:p>
            <a:endParaRPr lang="fr-FR" sz="1200" dirty="0">
              <a:solidFill>
                <a:schemeClr val="bg1"/>
              </a:solidFill>
            </a:endParaRPr>
          </a:p>
        </p:txBody>
      </p:sp>
    </p:spTree>
    <p:extLst>
      <p:ext uri="{BB962C8B-B14F-4D97-AF65-F5344CB8AC3E}">
        <p14:creationId xmlns:p14="http://schemas.microsoft.com/office/powerpoint/2010/main" val="370895098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325</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337</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338</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a:t>
            </a:r>
            <a:r>
              <a:rPr lang="fr-FR" sz="1000" dirty="0" err="1">
                <a:solidFill>
                  <a:schemeClr val="bg1"/>
                </a:solidFill>
              </a:rPr>
              <a:t>let’s</a:t>
            </a:r>
            <a:r>
              <a:rPr lang="fr-FR" sz="1000" dirty="0">
                <a:solidFill>
                  <a:schemeClr val="bg1"/>
                </a:solidFill>
              </a:rPr>
              <a:t>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a:t>
            </a:r>
            <a:r>
              <a:rPr lang="fr-FR" sz="1000" dirty="0" err="1">
                <a:solidFill>
                  <a:schemeClr val="bg1"/>
                </a:solidFill>
              </a:rPr>
              <a:t>self.my_attribute</a:t>
            </a:r>
            <a:r>
              <a:rPr lang="fr-FR" sz="1000" dirty="0">
                <a:solidFill>
                  <a:schemeClr val="bg1"/>
                </a:solidFill>
              </a:rPr>
              <a:t>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my_dog.my_attribute</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339</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self.number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344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349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359</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p>
          <a:p>
            <a:pPr algn="ctr" fontAlgn="base">
              <a:spcAft>
                <a:spcPct val="0"/>
              </a:spcAft>
            </a:pPr>
            <a:r>
              <a:rPr lang="fr-FR" altLang="fr-FR" sz="9600" b="1" dirty="0">
                <a:solidFill>
                  <a:schemeClr val="accent5">
                    <a:lumMod val="75000"/>
                  </a:schemeClr>
                </a:solidFill>
              </a:rPr>
              <a:t>Inheritance</a:t>
            </a:r>
          </a:p>
          <a:p>
            <a:pPr algn="ctr" fontAlgn="base">
              <a:spcAft>
                <a:spcPct val="0"/>
              </a:spcAft>
            </a:pPr>
            <a:r>
              <a:rPr lang="fr-FR" altLang="fr-FR" sz="9600" b="1" dirty="0">
                <a:solidFill>
                  <a:schemeClr val="accent5">
                    <a:lumMod val="75000"/>
                  </a:schemeClr>
                </a:solidFill>
              </a:rPr>
              <a:t>Composition</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360</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1/5</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"Animal CREATED"</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an animal"</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eating"</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Dog(Animal)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err="1">
                <a:solidFill>
                  <a:schemeClr val="bg1"/>
                </a:solidFill>
              </a:rPr>
              <a:t>Animal.__init</a:t>
            </a:r>
            <a:r>
              <a:rPr lang="en-US" sz="900" dirty="0">
                <a:solidFill>
                  <a:schemeClr val="bg1"/>
                </a:solidFill>
              </a:rPr>
              <a:t>__(</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"Dog Created"</a:t>
            </a:r>
            <a:r>
              <a:rPr lang="en-US" sz="900" dirty="0">
                <a:solidFill>
                  <a:schemeClr val="bg1"/>
                </a:solidFill>
              </a:rPr>
              <a:t>)</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accent1"/>
                </a:solidFill>
              </a:rPr>
              <a:t>    def </a:t>
            </a:r>
            <a:r>
              <a:rPr lang="en-US" sz="900" dirty="0">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 and eating"</a:t>
            </a:r>
            <a:r>
              <a:rPr lang="en-US" sz="900" dirty="0">
                <a:solidFill>
                  <a:schemeClr val="bg1"/>
                </a:solidFill>
              </a:rPr>
              <a:t>)</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bark</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"WOOF !"</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361</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Dog()</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Cat()</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__init__(self,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accent4">
                    <a:lumMod val="20000"/>
                    <a:lumOff val="80000"/>
                  </a:schemeClr>
                </a:solidFill>
              </a:rPr>
              <a:t>print</a:t>
            </a:r>
            <a:r>
              <a:rPr lang="en-US" sz="900" dirty="0">
                <a:solidFill>
                  <a:schemeClr val="bg1"/>
                </a:solidFill>
              </a:rPr>
              <a:t>(niko.speak())</a:t>
            </a:r>
          </a:p>
          <a:p>
            <a:r>
              <a:rPr lang="en-US" sz="900" dirty="0">
                <a:solidFill>
                  <a:schemeClr val="accent4">
                    <a:lumMod val="20000"/>
                    <a:lumOff val="80000"/>
                  </a:schemeClr>
                </a:solidFill>
              </a:rPr>
              <a:t>print</a:t>
            </a:r>
            <a:r>
              <a:rPr lang="en-US" sz="900" dirty="0">
                <a:solidFill>
                  <a:schemeClr val="bg1"/>
                </a:solidFill>
              </a:rPr>
              <a: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a:t>
            </a:r>
            <a:r>
              <a:rPr lang="en-US" sz="900" dirty="0">
                <a:solidFill>
                  <a:schemeClr val="accent5"/>
                </a:solidFill>
              </a:rPr>
              <a:t> 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a:t>
            </a:r>
            <a:r>
              <a:rPr lang="en-US" sz="900" dirty="0">
                <a:solidFill>
                  <a:schemeClr val="accent2"/>
                </a:solidFill>
              </a:rPr>
              <a:t>'Fred'</a:t>
            </a:r>
            <a:r>
              <a:rPr lang="en-US" sz="900" dirty="0">
                <a:solidFill>
                  <a:schemeClr val="bg1"/>
                </a:solidFill>
              </a:rPr>
              <a:t>)</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 </a:t>
            </a:r>
            <a:r>
              <a:rPr lang="en-US" sz="900" dirty="0">
                <a:solidFill>
                  <a:schemeClr val="accent5"/>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Dog</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Cat</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meow!”</a:t>
            </a:r>
          </a:p>
          <a:p>
            <a:endParaRPr lang="en-US" sz="900" dirty="0">
              <a:solidFill>
                <a:schemeClr val="bg1"/>
              </a:solidFill>
            </a:endParaRPr>
          </a:p>
          <a:p>
            <a:r>
              <a:rPr lang="en-US" sz="900" dirty="0">
                <a:solidFill>
                  <a:schemeClr val="bg1"/>
                </a:solidFill>
              </a:rPr>
              <a:t>fido = Dog(</a:t>
            </a:r>
            <a:r>
              <a:rPr lang="en-US" sz="900" dirty="0">
                <a:solidFill>
                  <a:schemeClr val="accent2"/>
                </a:solidFill>
              </a:rPr>
              <a:t>"Fido"</a:t>
            </a:r>
            <a:r>
              <a:rPr lang="en-US" sz="900" dirty="0">
                <a:solidFill>
                  <a:schemeClr val="bg1"/>
                </a:solidFill>
              </a:rPr>
              <a:t>)</a:t>
            </a:r>
          </a:p>
          <a:p>
            <a:r>
              <a:rPr lang="en-US" sz="900" dirty="0">
                <a:solidFill>
                  <a:schemeClr val="bg1"/>
                </a:solidFill>
              </a:rPr>
              <a:t>isis = Cat(</a:t>
            </a:r>
            <a:r>
              <a:rPr lang="en-US" sz="900" dirty="0">
                <a:solidFill>
                  <a:schemeClr val="accent2"/>
                </a:solidFill>
              </a:rPr>
              <a:t>"Isis"</a:t>
            </a:r>
            <a:r>
              <a:rPr lang="en-US" sz="900" dirty="0">
                <a:solidFill>
                  <a:schemeClr val="bg1"/>
                </a:solidFill>
              </a:rPr>
              <a:t>)</a:t>
            </a:r>
          </a:p>
          <a:p>
            <a:r>
              <a:rPr lang="en-US" sz="900" dirty="0">
                <a:solidFill>
                  <a:schemeClr val="accent4">
                    <a:lumMod val="20000"/>
                    <a:lumOff val="80000"/>
                  </a:schemeClr>
                </a:solidFill>
              </a:rPr>
              <a:t>print</a:t>
            </a:r>
            <a:r>
              <a:rPr lang="en-US" sz="900" dirty="0">
                <a:solidFill>
                  <a:schemeClr val="bg1"/>
                </a:solidFill>
              </a:rPr>
              <a:t>(fido.speak())</a:t>
            </a:r>
          </a:p>
          <a:p>
            <a:r>
              <a:rPr lang="en-US" sz="900" dirty="0">
                <a:solidFill>
                  <a:schemeClr val="accent4">
                    <a:lumMod val="20000"/>
                    <a:lumOff val="80000"/>
                  </a:schemeClr>
                </a:solidFill>
              </a:rPr>
              <a:t>print</a:t>
            </a:r>
            <a:r>
              <a:rPr lang="en-US" sz="900" dirty="0">
                <a:solidFill>
                  <a:schemeClr val="bg1"/>
                </a:solidFill>
              </a:rPr>
              <a: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5063020"/>
          </a:xfrm>
          <a:prstGeom prst="rect">
            <a:avLst/>
          </a:prstGeom>
          <a:solidFill>
            <a:schemeClr val="tx1"/>
          </a:solidFill>
        </p:spPr>
        <p:txBody>
          <a:bodyPr wrap="square" numCol="2"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r>
              <a:rPr lang="en-US" sz="900" dirty="0">
                <a:solidFill>
                  <a:schemeClr val="bg1"/>
                </a:solidFill>
              </a:rPr>
              <a:t>      </a:t>
            </a:r>
            <a:r>
              <a:rPr lang="en-US" sz="900" dirty="0">
                <a:solidFill>
                  <a:schemeClr val="accent1"/>
                </a:solidFill>
              </a:rPr>
              <a:t>self</a:t>
            </a:r>
            <a:r>
              <a:rPr lang="en-US" sz="900" dirty="0">
                <a:solidFill>
                  <a:schemeClr val="bg1"/>
                </a:solidFill>
              </a:rPr>
              <a:t>.connected_by = connected_by</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True</a:t>
            </a:r>
          </a:p>
          <a:p>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err="1">
                <a:solidFill>
                  <a:schemeClr val="accent1"/>
                </a:solidFill>
              </a:rPr>
              <a:t>f</a:t>
            </a:r>
            <a:r>
              <a:rPr lang="en-US" sz="900" dirty="0" err="1">
                <a:solidFill>
                  <a:schemeClr val="accent2"/>
                </a:solidFill>
              </a:rPr>
              <a:t>”Device</a:t>
            </a:r>
            <a:r>
              <a:rPr lang="en-US" sz="900" dirty="0">
                <a:solidFill>
                  <a:schemeClr val="accent2"/>
                </a:solidFill>
              </a:rPr>
              <a:t> </a:t>
            </a:r>
            <a:r>
              <a:rPr lang="en-US" sz="900" dirty="0">
                <a:solidFill>
                  <a:schemeClr val="accent1"/>
                </a:solidFill>
              </a:rPr>
              <a:t>{</a:t>
            </a:r>
            <a:r>
              <a:rPr lang="en-US" sz="900" dirty="0" err="1">
                <a:solidFill>
                  <a:schemeClr val="accent1"/>
                </a:solidFill>
              </a:rPr>
              <a:t>self</a:t>
            </a:r>
            <a:r>
              <a:rPr lang="en-US" sz="900" dirty="0" err="1">
                <a:solidFill>
                  <a:schemeClr val="bg1"/>
                </a:solidFill>
              </a:rPr>
              <a:t>.name</a:t>
            </a:r>
            <a:r>
              <a:rPr lang="en-US" sz="900" dirty="0" err="1">
                <a:solidFill>
                  <a:schemeClr val="accent1"/>
                </a:solidFill>
              </a:rPr>
              <a:t>!r</a:t>
            </a:r>
            <a:r>
              <a:rPr lang="en-US" sz="900" dirty="0">
                <a:solidFill>
                  <a:schemeClr val="accent1"/>
                </a:solidFill>
              </a:rPr>
              <a:t>} </a:t>
            </a:r>
            <a:r>
              <a:rPr lang="en-US" sz="900" dirty="0">
                <a:solidFill>
                  <a:schemeClr val="accent2"/>
                </a:solidFill>
              </a:rPr>
              <a:t>(</a:t>
            </a:r>
            <a:r>
              <a:rPr lang="en-US" sz="900" dirty="0">
                <a:solidFill>
                  <a:schemeClr val="accent1"/>
                </a:solidFill>
              </a:rPr>
              <a:t>{self</a:t>
            </a:r>
            <a:r>
              <a:rPr lang="en-US" sz="900" dirty="0">
                <a:solidFill>
                  <a:schemeClr val="bg1"/>
                </a:solidFill>
              </a:rPr>
              <a:t>.connected_by</a:t>
            </a:r>
            <a:r>
              <a:rPr lang="en-US" sz="900" dirty="0">
                <a:solidFill>
                  <a:schemeClr val="accent1"/>
                </a:solidFill>
              </a:rPr>
              <a:t>}</a:t>
            </a:r>
            <a:r>
              <a:rPr lang="en-US" sz="900" dirty="0">
                <a:solidFill>
                  <a:schemeClr val="accent2"/>
                </a:solidFill>
              </a:rPr>
              <a:t>)”</a:t>
            </a:r>
            <a:endParaRPr lang="en-US" sz="900" dirty="0">
              <a:solidFill>
                <a:schemeClr val="bg1"/>
              </a:solidFill>
            </a:endParaRP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disconnect</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False</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“Disconnected.”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Printer</a:t>
            </a:r>
            <a:r>
              <a:rPr lang="en-US" sz="900" dirty="0">
                <a:solidFill>
                  <a:schemeClr val="bg1"/>
                </a:solidFill>
              </a:rPr>
              <a:t>(</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 capacity</a:t>
            </a:r>
            <a:r>
              <a:rPr lang="en-US" sz="900" dirty="0">
                <a:solidFill>
                  <a:schemeClr val="bg1"/>
                </a:solidFill>
              </a:rPr>
              <a:t>):</a:t>
            </a:r>
          </a:p>
          <a:p>
            <a:r>
              <a:rPr lang="en-US" sz="900" dirty="0">
                <a:solidFill>
                  <a:schemeClr val="bg1"/>
                </a:solidFill>
              </a:rPr>
              <a:t>      </a:t>
            </a:r>
            <a:r>
              <a:rPr lang="en-US" sz="900" dirty="0">
                <a:solidFill>
                  <a:srgbClr val="00B050"/>
                </a:solidFill>
              </a:rPr>
              <a:t>super</a:t>
            </a:r>
            <a:r>
              <a:rPr lang="en-US" sz="900" dirty="0">
                <a:solidFill>
                  <a:schemeClr val="bg1"/>
                </a:solidFill>
              </a:rPr>
              <a:t>().</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.capacity = capacity</a:t>
            </a:r>
          </a:p>
          <a:p>
            <a:r>
              <a:rPr lang="en-US" sz="900" dirty="0">
                <a:solidFill>
                  <a:schemeClr val="bg1"/>
                </a:solidFill>
              </a:rPr>
              <a:t>      </a:t>
            </a:r>
            <a:r>
              <a:rPr lang="en-US" sz="900" dirty="0">
                <a:solidFill>
                  <a:schemeClr val="accent1"/>
                </a:solidFill>
              </a:rPr>
              <a:t>self</a:t>
            </a:r>
            <a:r>
              <a:rPr lang="en-US" sz="900" dirty="0">
                <a:solidFill>
                  <a:schemeClr val="bg1"/>
                </a:solidFill>
              </a:rPr>
              <a:t>.remaining_pages= capacity</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__str__</a:t>
            </a:r>
            <a:r>
              <a:rPr lang="en-US" sz="900" dirty="0">
                <a:solidFill>
                  <a:schemeClr val="bg1"/>
                </a:solidFill>
              </a:rPr>
              <a:t>(</a:t>
            </a:r>
            <a:r>
              <a:rPr lang="en-US" sz="900" dirty="0">
                <a:solidFill>
                  <a:srgbClr val="00B0F0"/>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”{Super().__str__()} ({self.remaining_pages} pages remaining)”</a:t>
            </a:r>
          </a:p>
          <a:p>
            <a:endParaRPr lang="en-US" sz="900" dirty="0">
              <a:solidFill>
                <a:schemeClr val="accent2"/>
              </a:solidFill>
            </a:endParaRPr>
          </a:p>
          <a:p>
            <a:r>
              <a:rPr lang="en-US" sz="900" dirty="0">
                <a:solidFill>
                  <a:schemeClr val="accent1"/>
                </a:solidFill>
              </a:rPr>
              <a:t>   def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5"/>
                </a:solidFill>
              </a:rPr>
              <a:t>self, pages</a:t>
            </a:r>
            <a:r>
              <a:rPr lang="en-US" sz="900" dirty="0">
                <a:solidFill>
                  <a:schemeClr val="bg1"/>
                </a:solidFill>
              </a:rPr>
              <a:t>):</a:t>
            </a:r>
          </a:p>
          <a:p>
            <a:r>
              <a:rPr lang="en-US" sz="900" dirty="0">
                <a:solidFill>
                  <a:schemeClr val="bg1"/>
                </a:solidFill>
              </a:rPr>
              <a:t>      </a:t>
            </a:r>
            <a:r>
              <a:rPr lang="en-US" sz="900" dirty="0">
                <a:solidFill>
                  <a:srgbClr val="7030A0"/>
                </a:solidFill>
              </a:rPr>
              <a:t>if</a:t>
            </a:r>
            <a:r>
              <a:rPr lang="en-US" sz="900" dirty="0">
                <a:solidFill>
                  <a:schemeClr val="bg1"/>
                </a:solidFill>
              </a:rPr>
              <a:t> </a:t>
            </a:r>
            <a:r>
              <a:rPr lang="en-US" sz="900" dirty="0">
                <a:solidFill>
                  <a:schemeClr val="accent1"/>
                </a:solidFill>
              </a:rPr>
              <a:t>not self</a:t>
            </a:r>
            <a:r>
              <a:rPr lang="en-US" sz="900" dirty="0">
                <a:solidFill>
                  <a:schemeClr val="bg1"/>
                </a:solidFill>
              </a:rPr>
              <a:t>.connected:</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“Your printer is not connected!”</a:t>
            </a:r>
            <a:r>
              <a:rPr lang="en-US" sz="900" dirty="0">
                <a:solidFill>
                  <a:schemeClr val="bg1"/>
                </a:solidFill>
              </a:rPr>
              <a:t>)</a:t>
            </a:r>
          </a:p>
          <a:p>
            <a:r>
              <a:rPr lang="en-US" sz="900" dirty="0">
                <a:solidFill>
                  <a:schemeClr val="bg1"/>
                </a:solidFill>
              </a:rPr>
              <a:t>         </a:t>
            </a:r>
            <a:r>
              <a:rPr lang="en-US" sz="900" dirty="0">
                <a:solidFill>
                  <a:srgbClr val="7030A0"/>
                </a:solidFill>
              </a:rPr>
              <a:t>return</a:t>
            </a:r>
          </a:p>
          <a:p>
            <a:r>
              <a:rPr lang="en-US" sz="900" dirty="0">
                <a:solidFill>
                  <a:srgbClr val="7030A0"/>
                </a:solidFill>
              </a:rPr>
              <a:t>      </a:t>
            </a:r>
            <a:r>
              <a:rPr lang="en-US" sz="900" dirty="0">
                <a:solidFill>
                  <a:schemeClr val="accent4">
                    <a:lumMod val="20000"/>
                    <a:lumOff val="80000"/>
                  </a:schemeClr>
                </a:solidFill>
              </a:rPr>
              <a:t>print(</a:t>
            </a:r>
            <a:r>
              <a:rPr lang="en-US" sz="900" dirty="0">
                <a:solidFill>
                  <a:schemeClr val="accent1"/>
                </a:solidFill>
              </a:rPr>
              <a:t>f</a:t>
            </a:r>
            <a:r>
              <a:rPr lang="en-US" sz="900" dirty="0">
                <a:solidFill>
                  <a:schemeClr val="accent2"/>
                </a:solidFill>
              </a:rPr>
              <a:t>“Printing </a:t>
            </a:r>
            <a:r>
              <a:rPr lang="en-US" sz="900" dirty="0">
                <a:solidFill>
                  <a:schemeClr val="accent1"/>
                </a:solidFill>
              </a:rPr>
              <a:t>{pages} </a:t>
            </a:r>
            <a:r>
              <a:rPr lang="en-US" sz="900" dirty="0">
                <a:solidFill>
                  <a:schemeClr val="accent2"/>
                </a:solidFill>
              </a:rPr>
              <a:t>pages.”</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chemeClr val="accent1"/>
                </a:solidFill>
              </a:rPr>
              <a:t>self</a:t>
            </a:r>
            <a:r>
              <a:rPr lang="en-US" sz="900" dirty="0">
                <a:solidFill>
                  <a:schemeClr val="bg1"/>
                </a:solidFill>
              </a:rPr>
              <a:t>.remaining_pages -= pages</a:t>
            </a:r>
            <a:endParaRPr lang="en-US" sz="900" dirty="0">
              <a:solidFill>
                <a:srgbClr val="7030A0"/>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printer = Printer(</a:t>
            </a:r>
            <a:r>
              <a:rPr lang="en-US" sz="900" dirty="0">
                <a:solidFill>
                  <a:schemeClr val="accent2"/>
                </a:solidFill>
              </a:rPr>
              <a:t>“Printer”</a:t>
            </a:r>
            <a:r>
              <a:rPr lang="en-US" sz="900" dirty="0">
                <a:solidFill>
                  <a:schemeClr val="bg1"/>
                </a:solidFill>
              </a:rPr>
              <a:t>,</a:t>
            </a:r>
            <a:r>
              <a:rPr lang="en-US" sz="900" dirty="0">
                <a:solidFill>
                  <a:schemeClr val="accent2"/>
                </a:solidFill>
              </a:rPr>
              <a:t> “USB”</a:t>
            </a:r>
            <a:r>
              <a:rPr lang="en-US" sz="900" dirty="0">
                <a:solidFill>
                  <a:schemeClr val="bg1"/>
                </a:solidFill>
              </a:rPr>
              <a:t>, </a:t>
            </a:r>
            <a:r>
              <a:rPr lang="en-US" sz="900" dirty="0">
                <a:solidFill>
                  <a:schemeClr val="accent6">
                    <a:lumMod val="20000"/>
                    <a:lumOff val="80000"/>
                  </a:schemeClr>
                </a:solidFill>
              </a:rPr>
              <a:t>500</a:t>
            </a:r>
            <a:r>
              <a:rPr lang="en-US" sz="900" dirty="0">
                <a:solidFill>
                  <a:schemeClr val="bg1"/>
                </a:solidFill>
              </a:rPr>
              <a:t>)</a:t>
            </a:r>
          </a:p>
          <a:p>
            <a:r>
              <a:rPr lang="en-US" sz="900" dirty="0">
                <a:solidFill>
                  <a:schemeClr val="bg1"/>
                </a:solidFill>
              </a:rPr>
              <a:t>printer.print(</a:t>
            </a:r>
            <a:r>
              <a:rPr lang="en-US" sz="900" dirty="0">
                <a:solidFill>
                  <a:schemeClr val="accent6">
                    <a:lumMod val="20000"/>
                    <a:lumOff val="80000"/>
                  </a:schemeClr>
                </a:solidFill>
              </a:rPr>
              <a:t>20</a:t>
            </a:r>
            <a:r>
              <a:rPr lang="en-US" sz="900" dirty="0">
                <a:solidFill>
                  <a:schemeClr val="bg1"/>
                </a:solidFill>
              </a:rPr>
              <a:t>)</a:t>
            </a:r>
          </a:p>
          <a:p>
            <a:r>
              <a:rPr lang="en-US" sz="900" dirty="0">
                <a:solidFill>
                  <a:schemeClr val="bg1"/>
                </a:solidFill>
              </a:rPr>
              <a:t>print(printer)</a:t>
            </a:r>
          </a:p>
          <a:p>
            <a:r>
              <a:rPr lang="en-US" sz="900" dirty="0">
                <a:solidFill>
                  <a:schemeClr val="bg1"/>
                </a:solidFill>
              </a:rPr>
              <a:t>Printer.disconnect() # the method disconnect is not in the class printer, so Python will go in the parent class to see if there is 	 # a disconnect method.</a:t>
            </a:r>
          </a:p>
          <a:p>
            <a:r>
              <a:rPr lang="en-US" sz="900" dirty="0">
                <a:solidFill>
                  <a:schemeClr val="bg1"/>
                </a:solidFill>
              </a:rPr>
              <a:t>printer(30)</a:t>
            </a:r>
          </a:p>
          <a:p>
            <a:endParaRPr lang="en-US" sz="900" dirty="0">
              <a:solidFill>
                <a:schemeClr val="bg1"/>
              </a:solidFill>
            </a:endParaRPr>
          </a:p>
          <a:p>
            <a:r>
              <a:rPr lang="en-US" sz="900" dirty="0">
                <a:solidFill>
                  <a:schemeClr val="bg1"/>
                </a:solidFill>
              </a:rPr>
              <a:t>&gt;&gt;&gt; Printing 20 pages.</a:t>
            </a:r>
          </a:p>
          <a:p>
            <a:r>
              <a:rPr lang="en-US" sz="900" dirty="0">
                <a:solidFill>
                  <a:schemeClr val="bg1"/>
                </a:solidFill>
              </a:rPr>
              <a:t>&gt;&gt;&gt; Device ‘Printer’ (USB) (480 pages remaining)</a:t>
            </a:r>
          </a:p>
          <a:p>
            <a:r>
              <a:rPr lang="en-US" sz="900" dirty="0">
                <a:solidFill>
                  <a:schemeClr val="bg1"/>
                </a:solidFill>
              </a:rPr>
              <a:t>&gt;&gt;&gt; Disconnected.</a:t>
            </a:r>
          </a:p>
          <a:p>
            <a:r>
              <a:rPr lang="en-US" sz="900" dirty="0">
                <a:solidFill>
                  <a:schemeClr val="bg1"/>
                </a:solidFill>
              </a:rPr>
              <a:t>&gt;&gt;&gt; Your printer is not connected!</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283025247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class composition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3554819"/>
          </a:xfrm>
          <a:prstGeom prst="rect">
            <a:avLst/>
          </a:prstGeom>
          <a:solidFill>
            <a:schemeClr val="tx1"/>
          </a:solidFill>
        </p:spPr>
        <p:txBody>
          <a:bodyPr wrap="square" numCol="1"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BookShelf</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*book</a:t>
            </a:r>
            <a:r>
              <a:rPr lang="en-US" sz="900" dirty="0">
                <a:solidFill>
                  <a:schemeClr val="bg1"/>
                </a:solidFill>
              </a:rPr>
              <a:t>):</a:t>
            </a:r>
          </a:p>
          <a:p>
            <a:r>
              <a:rPr lang="en-US" sz="900" dirty="0">
                <a:solidFill>
                  <a:schemeClr val="bg1"/>
                </a:solidFill>
              </a:rPr>
              <a:t>      </a:t>
            </a:r>
            <a:r>
              <a:rPr lang="en-US" sz="900" dirty="0">
                <a:solidFill>
                  <a:schemeClr val="accent1"/>
                </a:solidFill>
              </a:rPr>
              <a:t>self. book</a:t>
            </a:r>
            <a:r>
              <a:rPr lang="en-US" sz="900" dirty="0">
                <a:solidFill>
                  <a:schemeClr val="bg1"/>
                </a:solidFill>
              </a:rPr>
              <a:t> = books</a:t>
            </a:r>
          </a:p>
          <a:p>
            <a:r>
              <a:rPr lang="en-US" sz="900" dirty="0">
                <a:solidFill>
                  <a:schemeClr val="bg1"/>
                </a:solidFill>
              </a:rPr>
              <a:t>      </a:t>
            </a:r>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”BookShelf with </a:t>
            </a:r>
            <a:r>
              <a:rPr lang="en-US" sz="900" dirty="0">
                <a:solidFill>
                  <a:schemeClr val="accent1"/>
                </a:solidFill>
              </a:rPr>
              <a:t>{self</a:t>
            </a:r>
            <a:r>
              <a:rPr lang="en-US" sz="900" dirty="0">
                <a:solidFill>
                  <a:schemeClr val="bg1"/>
                </a:solidFill>
              </a:rPr>
              <a:t>.books</a:t>
            </a:r>
            <a:r>
              <a:rPr lang="en-US" sz="900" dirty="0">
                <a:solidFill>
                  <a:schemeClr val="accent1"/>
                </a:solidFill>
              </a:rPr>
              <a:t>} </a:t>
            </a:r>
            <a:r>
              <a:rPr lang="en-US" sz="900" dirty="0">
                <a:solidFill>
                  <a:schemeClr val="accent2"/>
                </a:solidFill>
              </a:rPr>
              <a:t>books.”</a:t>
            </a:r>
          </a:p>
          <a:p>
            <a:endParaRPr lang="en-US" sz="900" dirty="0">
              <a:solidFill>
                <a:schemeClr val="accent2"/>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Book:</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__str__(</a:t>
            </a:r>
            <a:r>
              <a:rPr lang="en-US" sz="900" dirty="0">
                <a:solidFill>
                  <a:srgbClr val="00B0F0"/>
                </a:solidFill>
              </a:rPr>
              <a:t>self</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 </a:t>
            </a:r>
            <a:r>
              <a:rPr lang="en-US" sz="900" dirty="0">
                <a:solidFill>
                  <a:schemeClr val="accent1"/>
                </a:solidFill>
              </a:rPr>
              <a:t>{self</a:t>
            </a:r>
            <a:r>
              <a:rPr lang="en-US" sz="900" dirty="0">
                <a:solidFill>
                  <a:schemeClr val="bg1"/>
                </a:solidFill>
              </a:rPr>
              <a:t>.name</a:t>
            </a:r>
            <a:r>
              <a:rPr lang="en-US" sz="900" dirty="0">
                <a:solidFill>
                  <a:schemeClr val="accent1"/>
                </a:solidFill>
              </a:rPr>
              <a:t>}</a:t>
            </a:r>
            <a:r>
              <a:rPr lang="en-US" sz="900" dirty="0">
                <a:solidFill>
                  <a:schemeClr val="accent2"/>
                </a:solidFill>
              </a:rPr>
              <a:t>”</a:t>
            </a:r>
            <a:endParaRPr lang="en-US" sz="900" dirty="0">
              <a:solidFill>
                <a:schemeClr val="accent4">
                  <a:lumMod val="20000"/>
                  <a:lumOff val="80000"/>
                </a:schemeClr>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book = Book(“Harry Potter”)</a:t>
            </a:r>
          </a:p>
          <a:p>
            <a:r>
              <a:rPr lang="en-US" sz="900" dirty="0">
                <a:solidFill>
                  <a:schemeClr val="bg1"/>
                </a:solidFill>
              </a:rPr>
              <a:t>book2 = Book(“Python 101”)</a:t>
            </a:r>
          </a:p>
          <a:p>
            <a:r>
              <a:rPr lang="en-US" sz="900" dirty="0">
                <a:solidFill>
                  <a:schemeClr val="bg1"/>
                </a:solidFill>
              </a:rPr>
              <a:t>shelf = BookShelf(book, book2)</a:t>
            </a:r>
          </a:p>
          <a:p>
            <a:endParaRPr lang="en-US" sz="900" dirty="0">
              <a:solidFill>
                <a:schemeClr val="bg1"/>
              </a:solidFill>
            </a:endParaRPr>
          </a:p>
          <a:p>
            <a:r>
              <a:rPr lang="en-US" sz="900" dirty="0">
                <a:solidFill>
                  <a:schemeClr val="bg1"/>
                </a:solidFill>
              </a:rPr>
              <a:t>print(shelf)</a:t>
            </a:r>
          </a:p>
          <a:p>
            <a:endParaRPr lang="en-US" sz="900" dirty="0">
              <a:solidFill>
                <a:schemeClr val="bg1"/>
              </a:solidFill>
            </a:endParaRPr>
          </a:p>
          <a:p>
            <a:r>
              <a:rPr lang="en-US" sz="900" dirty="0">
                <a:solidFill>
                  <a:schemeClr val="bg1"/>
                </a:solidFill>
              </a:rPr>
              <a:t>&gt;&gt;&gt; BookShelf with 2 books.</a:t>
            </a:r>
          </a:p>
          <a:p>
            <a:endParaRPr lang="en-US" sz="900" dirty="0">
              <a:solidFill>
                <a:schemeClr val="bg1"/>
              </a:solidFill>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224804403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a:t>
            </a:r>
            <a:r>
              <a:rPr lang="fr-FR" sz="1200" dirty="0" err="1"/>
              <a:t>docstring</a:t>
            </a:r>
            <a:r>
              <a:rPr lang="fr-FR" sz="1200" dirty="0"/>
              <a:t>,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392</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46276"/>
          </a:xfrm>
          <a:prstGeom prst="rect">
            <a:avLst/>
          </a:prstGeom>
          <a:noFill/>
        </p:spPr>
        <p:txBody>
          <a:bodyPr wrap="square" rtlCol="0">
            <a:spAutoFit/>
          </a:bodyPr>
          <a:lstStyle/>
          <a:p>
            <a:r>
              <a:rPr lang="fr-FR" sz="120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393</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r.status_code = 200:</a:t>
            </a:r>
          </a:p>
          <a:p>
            <a:r>
              <a:rPr lang="fr-FR" sz="1100" dirty="0">
                <a:solidFill>
                  <a:schemeClr val="bg1"/>
                </a:solidFill>
              </a:rPr>
              <a:t>  return True</a:t>
            </a:r>
          </a:p>
          <a:p>
            <a:r>
              <a:rPr lang="fr-FR" sz="1100" dirty="0">
                <a:solidFill>
                  <a:schemeClr val="bg1"/>
                </a:solidFill>
              </a:rPr>
              <a:t>else:</a:t>
            </a:r>
          </a:p>
          <a:p>
            <a:r>
              <a:rPr lang="fr-FR" sz="1100" dirty="0">
                <a:solidFill>
                  <a:schemeClr val="bg1"/>
                </a:solidFill>
              </a:rPr>
              <a:t>  return False  </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46276"/>
          </a:xfrm>
          <a:prstGeom prst="rect">
            <a:avLst/>
          </a:prstGeom>
          <a:noFill/>
        </p:spPr>
        <p:txBody>
          <a:bodyPr wrap="square" rtlCol="0">
            <a:spAutoFit/>
          </a:bodyPr>
          <a:lstStyle/>
          <a:p>
            <a:r>
              <a:rPr lang="fr-FR" sz="1200" dirty="0"/>
              <a:t>Ceci peut être optimise comme suit:</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return r.status_code = 200 (car l’évaluation de l’expression est déjà un booléen !)</a:t>
            </a:r>
          </a:p>
        </p:txBody>
      </p:sp>
    </p:spTree>
    <p:extLst>
      <p:ext uri="{BB962C8B-B14F-4D97-AF65-F5344CB8AC3E}">
        <p14:creationId xmlns:p14="http://schemas.microsoft.com/office/powerpoint/2010/main" val="219723747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394</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a:t>
            </a:r>
            <a:r>
              <a:rPr lang="fr-FR" sz="1100" dirty="0" err="1">
                <a:solidFill>
                  <a:schemeClr val="bg1"/>
                </a:solidFill>
              </a:rPr>
              <a:t>user_solution.</a:t>
            </a:r>
            <a:r>
              <a:rPr lang="fr-FR" sz="1100" dirty="0" err="1">
                <a:solidFill>
                  <a:schemeClr val="accent2">
                    <a:lumMod val="75000"/>
                  </a:schemeClr>
                </a:solidFill>
              </a:rPr>
              <a:t>is_correct</a:t>
            </a:r>
            <a:r>
              <a:rPr lang="fr-FR" sz="1100" dirty="0">
                <a:solidFill>
                  <a:schemeClr val="bg1"/>
                </a:solidFill>
              </a:rPr>
              <a:t>:</a:t>
            </a:r>
          </a:p>
          <a:p>
            <a:r>
              <a:rPr lang="fr-FR" sz="1100" dirty="0">
                <a:solidFill>
                  <a:schemeClr val="bg1"/>
                </a:solidFill>
              </a:rPr>
              <a:t>  progress += </a:t>
            </a:r>
            <a:r>
              <a:rPr lang="fr-FR" sz="1100" dirty="0">
                <a:solidFill>
                  <a:schemeClr val="accent2">
                    <a:lumMod val="40000"/>
                    <a:lumOff val="60000"/>
                  </a:schemeClr>
                </a:solidFill>
              </a:rPr>
              <a:t>1</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815608"/>
          </a:xfrm>
          <a:prstGeom prst="rect">
            <a:avLst/>
          </a:prstGeom>
          <a:noFill/>
        </p:spPr>
        <p:txBody>
          <a:bodyPr wrap="square" rtlCol="0">
            <a:spAutoFit/>
          </a:bodyPr>
          <a:lstStyle/>
          <a:p>
            <a:r>
              <a:rPr lang="fr-FR" sz="1200" dirty="0"/>
              <a:t>On va tirer partie du fait que True et False ont une valeur:</a:t>
            </a:r>
          </a:p>
          <a:p>
            <a:r>
              <a:rPr lang="fr-FR" sz="1200" dirty="0"/>
              <a:t>True - &gt; 1</a:t>
            </a:r>
          </a:p>
          <a:p>
            <a:r>
              <a:rPr lang="fr-FR" sz="120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progress += </a:t>
            </a:r>
            <a:r>
              <a:rPr lang="fr-FR" sz="1100" dirty="0" err="1">
                <a:solidFill>
                  <a:schemeClr val="bg1"/>
                </a:solidFill>
              </a:rPr>
              <a:t>user_solution.</a:t>
            </a:r>
            <a:r>
              <a:rPr lang="fr-FR" sz="1100" dirty="0" err="1">
                <a:solidFill>
                  <a:schemeClr val="accent2">
                    <a:lumMod val="75000"/>
                  </a:schemeClr>
                </a:solidFill>
              </a:rPr>
              <a:t>is_correct</a:t>
            </a:r>
            <a:endParaRPr lang="fr-FR" sz="1100" dirty="0">
              <a:solidFill>
                <a:schemeClr val="accent2">
                  <a:lumMod val="75000"/>
                </a:schemeClr>
              </a:solidFill>
            </a:endParaRPr>
          </a:p>
        </p:txBody>
      </p:sp>
    </p:spTree>
    <p:extLst>
      <p:ext uri="{BB962C8B-B14F-4D97-AF65-F5344CB8AC3E}">
        <p14:creationId xmlns:p14="http://schemas.microsoft.com/office/powerpoint/2010/main" val="3088415137"/>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395</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277273"/>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default_value </a:t>
            </a:r>
            <a:r>
              <a:rPr lang="fr-FR" sz="1100" dirty="0">
                <a:solidFill>
                  <a:schemeClr val="accent1">
                    <a:lumMod val="40000"/>
                    <a:lumOff val="60000"/>
                  </a:schemeClr>
                </a:solidFill>
              </a:rPr>
              <a:t>=</a:t>
            </a:r>
            <a:r>
              <a:rPr lang="fr-FR" sz="1100" dirty="0">
                <a:solidFill>
                  <a:schemeClr val="bg1"/>
                </a:solidFill>
              </a:rPr>
              <a:t> </a:t>
            </a:r>
            <a:r>
              <a:rPr lang="fr-FR" sz="1100" dirty="0">
                <a:solidFill>
                  <a:schemeClr val="accent2">
                    <a:lumMod val="40000"/>
                    <a:lumOff val="60000"/>
                  </a:schemeClr>
                </a:solidFill>
              </a:rPr>
              <a:t>5</a:t>
            </a:r>
          </a:p>
          <a:p>
            <a:r>
              <a:rPr lang="fr-FR" sz="1100" dirty="0">
                <a:solidFill>
                  <a:schemeClr val="bg1"/>
                </a:solidFill>
              </a:rPr>
              <a:t>user_input = </a:t>
            </a:r>
            <a:r>
              <a:rPr lang="fr-FR" sz="1100" dirty="0">
                <a:solidFill>
                  <a:schemeClr val="accent1"/>
                </a:solidFill>
              </a:rPr>
              <a:t>input(</a:t>
            </a:r>
            <a:r>
              <a:rPr lang="fr-FR" sz="1100" dirty="0">
                <a:solidFill>
                  <a:schemeClr val="bg1"/>
                </a:solidFill>
              </a:rPr>
              <a:t>‘’Entrer un nombre: </a:t>
            </a:r>
            <a:r>
              <a:rPr lang="fr-FR" sz="1100" dirty="0">
                <a:solidFill>
                  <a:schemeClr val="accent1"/>
                </a:solidFill>
              </a:rPr>
              <a:t>‘’)</a:t>
            </a:r>
          </a:p>
          <a:p>
            <a:r>
              <a:rPr lang="fr-FR" sz="1100" dirty="0">
                <a:solidFill>
                  <a:srgbClr val="00B0F0"/>
                </a:solidFill>
              </a:rPr>
              <a:t>If</a:t>
            </a:r>
            <a:r>
              <a:rPr lang="fr-FR" sz="1100" dirty="0">
                <a:solidFill>
                  <a:schemeClr val="bg1"/>
                </a:solidFill>
              </a:rPr>
              <a:t> user_input:</a:t>
            </a:r>
          </a:p>
          <a:p>
            <a:r>
              <a:rPr lang="fr-FR" sz="1100" dirty="0">
                <a:solidFill>
                  <a:schemeClr val="bg1"/>
                </a:solidFill>
              </a:rPr>
              <a:t>  value = user_input</a:t>
            </a:r>
          </a:p>
          <a:p>
            <a:r>
              <a:rPr lang="fr-FR" sz="1100" dirty="0">
                <a:solidFill>
                  <a:srgbClr val="00B0F0"/>
                </a:solidFill>
              </a:rPr>
              <a:t>else</a:t>
            </a:r>
            <a:r>
              <a:rPr lang="fr-FR" sz="1100" dirty="0">
                <a:solidFill>
                  <a:schemeClr val="bg1"/>
                </a:solidFill>
              </a:rPr>
              <a:t>:</a:t>
            </a:r>
          </a:p>
          <a:p>
            <a:r>
              <a:rPr lang="fr-FR" sz="1100" dirty="0">
                <a:solidFill>
                  <a:schemeClr val="bg1"/>
                </a:solidFill>
              </a:rPr>
              <a:t>  value = default_value</a:t>
            </a:r>
            <a:endParaRPr lang="fr-FR" sz="1100" dirty="0">
              <a:solidFill>
                <a:schemeClr val="accent2">
                  <a:lumMod val="40000"/>
                  <a:lumOff val="60000"/>
                </a:schemeClr>
              </a:solidFill>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a:t>
            </a:r>
            <a:r>
              <a:rPr lang="fr-FR" sz="1100" dirty="0">
                <a:solidFill>
                  <a:srgbClr val="00B0F0"/>
                </a:solidFill>
              </a:rPr>
              <a:t>if</a:t>
            </a:r>
            <a:r>
              <a:rPr lang="fr-FR" sz="1100" dirty="0">
                <a:solidFill>
                  <a:schemeClr val="bg1"/>
                </a:solidFill>
              </a:rPr>
              <a:t> user_input </a:t>
            </a:r>
            <a:r>
              <a:rPr lang="fr-FR" sz="1100" dirty="0">
                <a:solidFill>
                  <a:srgbClr val="00B0F0"/>
                </a:solidFill>
              </a:rPr>
              <a:t>else</a:t>
            </a:r>
            <a:r>
              <a:rPr lang="fr-FR" sz="1100" dirty="0">
                <a:solidFill>
                  <a:schemeClr val="bg1"/>
                </a:solidFill>
              </a:rPr>
              <a:t> default_value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61665"/>
          </a:xfrm>
          <a:prstGeom prst="rect">
            <a:avLst/>
          </a:prstGeom>
          <a:noFill/>
        </p:spPr>
        <p:txBody>
          <a:bodyPr wrap="square" rtlCol="0">
            <a:spAutoFit/>
          </a:bodyPr>
          <a:lstStyle/>
          <a:p>
            <a:r>
              <a:rPr lang="fr-FR" sz="120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or default_value</a:t>
            </a:r>
            <a:endParaRPr lang="fr-FR" sz="1100" dirty="0">
              <a:solidFill>
                <a:schemeClr val="accent2">
                  <a:lumMod val="75000"/>
                </a:schemeClr>
              </a:solidFill>
            </a:endParaRPr>
          </a:p>
        </p:txBody>
      </p:sp>
    </p:spTree>
    <p:extLst>
      <p:ext uri="{BB962C8B-B14F-4D97-AF65-F5344CB8AC3E}">
        <p14:creationId xmlns:p14="http://schemas.microsoft.com/office/powerpoint/2010/main" val="117236290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396</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a:t>
            </a:r>
            <a:r>
              <a:rPr lang="fr-FR" sz="1100" dirty="0">
                <a:solidFill>
                  <a:schemeClr val="bg1"/>
                </a:solidFill>
              </a:rPr>
              <a:t> country </a:t>
            </a:r>
            <a:r>
              <a:rPr lang="fr-FR" sz="1100" dirty="0">
                <a:solidFill>
                  <a:srgbClr val="00B0F0"/>
                </a:solidFill>
              </a:rPr>
              <a:t>== ‘’</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a:t>
            </a:r>
            <a:r>
              <a:rPr lang="fr-FR" sz="1100" dirty="0">
                <a:solidFill>
                  <a:srgbClr val="00B0F0"/>
                </a:solidFill>
              </a:rPr>
              <a:t>return True</a:t>
            </a:r>
          </a:p>
          <a:p>
            <a:r>
              <a:rPr lang="fr-FR" sz="1100" dirty="0">
                <a:solidFill>
                  <a:srgbClr val="00B0F0"/>
                </a:solidFill>
              </a:rPr>
              <a:t>else:</a:t>
            </a:r>
          </a:p>
          <a:p>
            <a:r>
              <a:rPr lang="fr-FR" sz="1100" dirty="0">
                <a:solidFill>
                  <a:schemeClr val="accent2">
                    <a:lumMod val="40000"/>
                    <a:lumOff val="60000"/>
                  </a:schemeClr>
                </a:solidFill>
              </a:rPr>
              <a:t>  </a:t>
            </a:r>
            <a:r>
              <a:rPr lang="fr-FR" sz="1100" dirty="0">
                <a:solidFill>
                  <a:srgbClr val="00B0F0"/>
                </a:solidFill>
              </a:rPr>
              <a:t>return False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return True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76999"/>
          </a:xfrm>
          <a:prstGeom prst="rect">
            <a:avLst/>
          </a:prstGeom>
          <a:noFill/>
        </p:spPr>
        <p:txBody>
          <a:bodyPr wrap="square" rtlCol="0">
            <a:spAutoFit/>
          </a:bodyPr>
          <a:lstStyle/>
          <a:p>
            <a:r>
              <a:rPr lang="fr-FR" sz="120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return</a:t>
            </a:r>
            <a:r>
              <a:rPr lang="fr-FR" sz="1100" dirty="0">
                <a:solidFill>
                  <a:schemeClr val="bg1"/>
                </a:solidFill>
              </a:rPr>
              <a:t>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 </a:t>
            </a:r>
            <a:endParaRPr lang="fr-FR" sz="1100" dirty="0">
              <a:solidFill>
                <a:schemeClr val="accent2">
                  <a:lumMod val="75000"/>
                </a:schemeClr>
              </a:solidFill>
            </a:endParaRPr>
          </a:p>
        </p:txBody>
      </p:sp>
    </p:spTree>
    <p:extLst>
      <p:ext uri="{BB962C8B-B14F-4D97-AF65-F5344CB8AC3E}">
        <p14:creationId xmlns:p14="http://schemas.microsoft.com/office/powerpoint/2010/main" val="391649116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397</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61582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 event == ‘’</a:t>
            </a:r>
            <a:r>
              <a:rPr lang="fr-FR" sz="1100" dirty="0">
                <a:solidFill>
                  <a:schemeClr val="accent6">
                    <a:lumMod val="40000"/>
                    <a:lumOff val="60000"/>
                  </a:schemeClr>
                </a:solidFill>
              </a:rPr>
              <a:t>payment</a:t>
            </a:r>
            <a:r>
              <a:rPr lang="fr-FR" sz="1100" dirty="0">
                <a:solidFill>
                  <a:srgbClr val="00B0F0"/>
                </a:solidFill>
              </a:rPr>
              <a:t>’’:</a:t>
            </a:r>
          </a:p>
          <a:p>
            <a:r>
              <a:rPr lang="fr-FR" sz="1100" dirty="0">
                <a:solidFill>
                  <a:srgbClr val="00B0F0"/>
                </a:solidFill>
              </a:rPr>
              <a:t>  process_payment()</a:t>
            </a:r>
          </a:p>
          <a:p>
            <a:r>
              <a:rPr lang="fr-FR" sz="1100" dirty="0">
                <a:solidFill>
                  <a:srgbClr val="00B0F0"/>
                </a:solidFill>
              </a:rPr>
              <a:t>elif event == ‘’</a:t>
            </a:r>
            <a:r>
              <a:rPr lang="fr-FR" sz="1100" dirty="0">
                <a:solidFill>
                  <a:schemeClr val="accent6">
                    <a:lumMod val="40000"/>
                    <a:lumOff val="60000"/>
                  </a:schemeClr>
                </a:solidFill>
              </a:rPr>
              <a:t>subscribe</a:t>
            </a:r>
            <a:r>
              <a:rPr lang="fr-FR" sz="1100" dirty="0">
                <a:solidFill>
                  <a:srgbClr val="00B0F0"/>
                </a:solidFill>
              </a:rPr>
              <a:t>’’:</a:t>
            </a:r>
          </a:p>
          <a:p>
            <a:r>
              <a:rPr lang="fr-FR" sz="1100" dirty="0">
                <a:solidFill>
                  <a:srgbClr val="00B0F0"/>
                </a:solidFill>
              </a:rPr>
              <a:t>  subscribe_user()</a:t>
            </a:r>
          </a:p>
          <a:p>
            <a:r>
              <a:rPr lang="fr-FR" sz="1100" dirty="0">
                <a:solidFill>
                  <a:srgbClr val="00B0F0"/>
                </a:solidFill>
              </a:rPr>
              <a:t>elif event == ‘’</a:t>
            </a:r>
            <a:r>
              <a:rPr lang="fr-FR" sz="1100" dirty="0">
                <a:solidFill>
                  <a:schemeClr val="accent6">
                    <a:lumMod val="40000"/>
                    <a:lumOff val="60000"/>
                  </a:schemeClr>
                </a:solidFill>
              </a:rPr>
              <a:t>delete</a:t>
            </a:r>
            <a:r>
              <a:rPr lang="fr-FR" sz="1100" dirty="0">
                <a:solidFill>
                  <a:srgbClr val="00B0F0"/>
                </a:solidFill>
              </a:rPr>
              <a:t>’’</a:t>
            </a:r>
          </a:p>
          <a:p>
            <a:r>
              <a:rPr lang="fr-FR" sz="1100" dirty="0">
                <a:solidFill>
                  <a:srgbClr val="00B0F0"/>
                </a:solidFill>
              </a:rPr>
              <a:t>  delete_user()</a:t>
            </a:r>
          </a:p>
          <a:p>
            <a:r>
              <a:rPr lang="fr-FR" sz="1100" dirty="0">
                <a:solidFill>
                  <a:srgbClr val="00B0F0"/>
                </a:solidFill>
              </a:rPr>
              <a:t>elif event == ‘’</a:t>
            </a:r>
            <a:r>
              <a:rPr lang="fr-FR" sz="1100" dirty="0">
                <a:solidFill>
                  <a:schemeClr val="accent6">
                    <a:lumMod val="40000"/>
                    <a:lumOff val="60000"/>
                  </a:schemeClr>
                </a:solidFill>
              </a:rPr>
              <a:t>invoice</a:t>
            </a:r>
            <a:r>
              <a:rPr lang="fr-FR" sz="1100" dirty="0">
                <a:solidFill>
                  <a:srgbClr val="00B0F0"/>
                </a:solidFill>
              </a:rPr>
              <a:t>’’:</a:t>
            </a:r>
          </a:p>
          <a:p>
            <a:r>
              <a:rPr lang="fr-FR" sz="1100" dirty="0">
                <a:solidFill>
                  <a:srgbClr val="00B0F0"/>
                </a:solidFill>
              </a:rPr>
              <a:t>  send_invoice()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446550"/>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 = </a:t>
            </a:r>
            <a:r>
              <a:rPr lang="fr-FR" sz="1100" dirty="0">
                <a:solidFill>
                  <a:srgbClr val="00B0F0"/>
                </a:solidFill>
              </a:rPr>
              <a:t>{‘’</a:t>
            </a:r>
            <a:r>
              <a:rPr lang="fr-FR" sz="1100" dirty="0">
                <a:solidFill>
                  <a:schemeClr val="accent6">
                    <a:lumMod val="40000"/>
                    <a:lumOff val="60000"/>
                  </a:schemeClr>
                </a:solidFill>
              </a:rPr>
              <a:t>payment</a:t>
            </a:r>
            <a:r>
              <a:rPr lang="fr-FR" sz="1100" dirty="0">
                <a:solidFill>
                  <a:srgbClr val="00B0F0"/>
                </a:solidFill>
              </a:rPr>
              <a:t>’’</a:t>
            </a:r>
            <a:r>
              <a:rPr lang="fr-FR" sz="1100" dirty="0">
                <a:solidFill>
                  <a:schemeClr val="accent3">
                    <a:lumMod val="20000"/>
                    <a:lumOff val="80000"/>
                  </a:schemeClr>
                </a:solidFill>
              </a:rPr>
              <a:t>: process_payment</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subscribe</a:t>
            </a:r>
            <a:r>
              <a:rPr lang="fr-FR" sz="1100" dirty="0">
                <a:solidFill>
                  <a:srgbClr val="00B0F0"/>
                </a:solidFill>
              </a:rPr>
              <a:t>’’</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subscribe_user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delete</a:t>
            </a:r>
            <a:r>
              <a:rPr lang="fr-FR" sz="1100" dirty="0">
                <a:solidFill>
                  <a:srgbClr val="00B0F0"/>
                </a:solidFill>
              </a:rPr>
              <a:t>’’</a:t>
            </a:r>
            <a:r>
              <a:rPr lang="fr-FR" sz="1100" dirty="0">
                <a:solidFill>
                  <a:schemeClr val="accent3">
                    <a:lumMod val="20000"/>
                    <a:lumOff val="80000"/>
                  </a:schemeClr>
                </a:solidFill>
              </a:rPr>
              <a:t> :</a:t>
            </a:r>
            <a:r>
              <a:rPr lang="fr-FR" sz="1100" dirty="0">
                <a:solidFill>
                  <a:srgbClr val="00B0F0"/>
                </a:solidFill>
              </a:rPr>
              <a:t> </a:t>
            </a:r>
            <a:r>
              <a:rPr lang="fr-FR" sz="1100" dirty="0">
                <a:solidFill>
                  <a:schemeClr val="accent3">
                    <a:lumMod val="20000"/>
                    <a:lumOff val="80000"/>
                  </a:schemeClr>
                </a:solidFill>
              </a:rPr>
              <a:t>delete_user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invoice</a:t>
            </a:r>
            <a:r>
              <a:rPr lang="fr-FR" sz="1100" dirty="0">
                <a:solidFill>
                  <a:srgbClr val="00B0F0"/>
                </a:solidFill>
              </a:rPr>
              <a:t>’’ </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send_invoice</a:t>
            </a:r>
            <a:r>
              <a:rPr lang="fr-FR" sz="1100" dirty="0">
                <a:solidFill>
                  <a:srgbClr val="00B0F0"/>
                </a:solidFill>
              </a:rPr>
              <a:t>}</a:t>
            </a:r>
          </a:p>
          <a:p>
            <a:endParaRPr lang="fr-FR" sz="1100" dirty="0">
              <a:solidFill>
                <a:srgbClr val="00B0F0"/>
              </a:solidFill>
            </a:endParaRPr>
          </a:p>
          <a:p>
            <a:r>
              <a:rPr lang="fr-FR" sz="1100" dirty="0">
                <a:solidFill>
                  <a:schemeClr val="accent3"/>
                </a:solidFill>
              </a:rPr>
              <a:t>func</a:t>
            </a:r>
            <a:r>
              <a:rPr lang="fr-FR" sz="1100" dirty="0">
                <a:solidFill>
                  <a:srgbClr val="00B0F0"/>
                </a:solidFill>
              </a:rPr>
              <a:t> = </a:t>
            </a:r>
            <a:r>
              <a:rPr lang="fr-FR" sz="1100" dirty="0" err="1">
                <a:solidFill>
                  <a:schemeClr val="accent3"/>
                </a:solidFill>
              </a:rPr>
              <a:t>d</a:t>
            </a:r>
            <a:r>
              <a:rPr lang="fr-FR" sz="1100" dirty="0" err="1">
                <a:solidFill>
                  <a:srgbClr val="00B0F0"/>
                </a:solidFill>
              </a:rPr>
              <a:t>.</a:t>
            </a:r>
            <a:r>
              <a:rPr lang="fr-FR" sz="1100" dirty="0" err="1">
                <a:solidFill>
                  <a:srgbClr val="8080CA"/>
                </a:solidFill>
              </a:rPr>
              <a:t>get</a:t>
            </a:r>
            <a:r>
              <a:rPr lang="fr-FR" sz="1100" dirty="0">
                <a:solidFill>
                  <a:srgbClr val="00B0F0"/>
                </a:solidFill>
              </a:rPr>
              <a:t>(</a:t>
            </a:r>
            <a:r>
              <a:rPr lang="fr-FR" sz="1100" dirty="0">
                <a:solidFill>
                  <a:srgbClr val="8080CA"/>
                </a:solidFill>
              </a:rPr>
              <a:t>event</a:t>
            </a:r>
            <a:r>
              <a:rPr lang="fr-FR" sz="1100" dirty="0">
                <a:solidFill>
                  <a:srgbClr val="00B0F0"/>
                </a:solidFill>
              </a:rPr>
              <a:t>, </a:t>
            </a:r>
            <a:r>
              <a:rPr lang="fr-FR" sz="1100" dirty="0">
                <a:solidFill>
                  <a:srgbClr val="8080CA"/>
                </a:solidFill>
              </a:rPr>
              <a:t>default</a:t>
            </a:r>
            <a:r>
              <a:rPr lang="fr-FR" sz="1100" dirty="0">
                <a:solidFill>
                  <a:srgbClr val="00B0F0"/>
                </a:solidFill>
              </a:rPr>
              <a:t>)</a:t>
            </a:r>
          </a:p>
          <a:p>
            <a:r>
              <a:rPr lang="fr-FR" sz="1100" dirty="0">
                <a:solidFill>
                  <a:srgbClr val="8080CA"/>
                </a:solidFill>
              </a:rPr>
              <a:t>func</a:t>
            </a:r>
            <a:r>
              <a:rPr lang="fr-FR" sz="1100" dirty="0">
                <a:solidFill>
                  <a:srgbClr val="00B0F0"/>
                </a:solidFill>
              </a:rPr>
              <a:t>()</a:t>
            </a: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Apprehendez les decorateurs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398</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err="1">
                <a:solidFill>
                  <a:schemeClr val="accent5">
                    <a:lumMod val="75000"/>
                  </a:schemeClr>
                </a:solidFill>
              </a:rPr>
              <a:t>Decorating</a:t>
            </a:r>
            <a:r>
              <a:rPr lang="fr-FR" altLang="fr-FR" sz="6000" b="1" dirty="0">
                <a:solidFill>
                  <a:schemeClr val="accent5">
                    <a:lumMod val="75000"/>
                  </a:schemeClr>
                </a:solidFill>
              </a:rPr>
              <a:t> </a:t>
            </a:r>
            <a:r>
              <a:rPr lang="fr-FR" altLang="fr-FR" sz="6000" b="1" dirty="0" err="1">
                <a:solidFill>
                  <a:schemeClr val="accent5">
                    <a:lumMod val="75000"/>
                  </a:schemeClr>
                </a:solidFill>
              </a:rPr>
              <a:t>functions</a:t>
            </a:r>
            <a:r>
              <a:rPr lang="fr-FR" altLang="fr-FR" sz="6000" b="1" dirty="0">
                <a:solidFill>
                  <a:schemeClr val="accent5">
                    <a:lumMod val="75000"/>
                  </a:schemeClr>
                </a:solidFill>
              </a:rPr>
              <a:t>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1266885"/>
            <a:ext cx="9039219" cy="3816429"/>
          </a:xfrm>
          <a:prstGeom prst="rect">
            <a:avLst/>
          </a:prstGeom>
          <a:solidFill>
            <a:schemeClr val="tx1"/>
          </a:solidFill>
        </p:spPr>
        <p:txBody>
          <a:bodyPr wrap="square" numCol="1"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 </a:t>
            </a:r>
            <a:r>
              <a:rPr lang="fr-FR" sz="1100" dirty="0">
                <a:solidFill>
                  <a:schemeClr val="accent4">
                    <a:lumMod val="20000"/>
                    <a:lumOff val="80000"/>
                  </a:schemeClr>
                </a:solidFill>
              </a:rPr>
              <a:t>make_secure(</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get_admin_password() 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“admin”:</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admin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chemeClr val="accent4">
                    <a:lumMod val="20000"/>
                    <a:lumOff val="80000"/>
                  </a:schemeClr>
                </a:solidFill>
              </a:rPr>
              <a:t>@make_secure</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get_password(</a:t>
            </a:r>
            <a:r>
              <a:rPr lang="en-US" sz="1100" dirty="0">
                <a:solidFill>
                  <a:srgbClr val="00B0F0"/>
                </a:solidFill>
              </a:rPr>
              <a:t>panel</a:t>
            </a:r>
            <a:r>
              <a:rPr lang="en-US" sz="1100" dirty="0">
                <a:solidFill>
                  <a:schemeClr val="accent4">
                    <a:lumMod val="20000"/>
                    <a:lumOff val="80000"/>
                  </a:schemeClr>
                </a:solidFill>
              </a:rPr>
              <a:t>):</a:t>
            </a:r>
          </a:p>
          <a:p>
            <a:pPr algn="just"/>
            <a:r>
              <a:rPr lang="en-US" sz="1100" dirty="0">
                <a:solidFill>
                  <a:schemeClr val="accent4">
                    <a:lumMod val="20000"/>
                    <a:lumOff val="80000"/>
                  </a:schemeClr>
                </a:solidFill>
              </a:rPr>
              <a:t>   </a:t>
            </a:r>
            <a:r>
              <a:rPr lang="en-US" sz="1100" dirty="0">
                <a:solidFill>
                  <a:srgbClr val="FF66FF"/>
                </a:solidFill>
              </a:rPr>
              <a:t>if </a:t>
            </a:r>
            <a:r>
              <a:rPr lang="en-US" sz="1100" dirty="0">
                <a:solidFill>
                  <a:schemeClr val="accent4">
                    <a:lumMod val="20000"/>
                    <a:lumOff val="80000"/>
                  </a:schemeClr>
                </a:solidFill>
              </a:rPr>
              <a:t>panel == “admin”:</a:t>
            </a:r>
          </a:p>
          <a:p>
            <a:pPr algn="just"/>
            <a:r>
              <a:rPr lang="fr-FR" sz="1100" dirty="0">
                <a:solidFill>
                  <a:schemeClr val="bg1"/>
                </a:solidFill>
              </a:rPr>
              <a:t>      </a:t>
            </a:r>
            <a:r>
              <a:rPr lang="fr-FR" sz="1100" dirty="0">
                <a:solidFill>
                  <a:srgbClr val="FF66FF"/>
                </a:solidFill>
              </a:rPr>
              <a:t>return</a:t>
            </a:r>
            <a:r>
              <a:rPr lang="fr-FR" sz="1100" dirty="0">
                <a:solidFill>
                  <a:schemeClr val="bg1"/>
                </a:solidFill>
              </a:rPr>
              <a:t> </a:t>
            </a:r>
            <a:r>
              <a:rPr lang="en-US" sz="1100" dirty="0">
                <a:solidFill>
                  <a:schemeClr val="accent2"/>
                </a:solidFill>
              </a:rPr>
              <a:t>“1234”</a:t>
            </a:r>
          </a:p>
          <a:p>
            <a:pPr algn="just"/>
            <a:r>
              <a:rPr lang="en-US" sz="1100" dirty="0">
                <a:solidFill>
                  <a:schemeClr val="accent2"/>
                </a:solidFill>
              </a:rPr>
              <a:t>   </a:t>
            </a:r>
            <a:r>
              <a:rPr lang="en-US" sz="1100" dirty="0">
                <a:solidFill>
                  <a:srgbClr val="FF66FF"/>
                </a:solidFill>
              </a:rPr>
              <a:t>elif</a:t>
            </a:r>
            <a:r>
              <a:rPr lang="en-US" sz="1100" dirty="0">
                <a:solidFill>
                  <a:schemeClr val="accent2"/>
                </a:solidFill>
              </a:rPr>
              <a:t> </a:t>
            </a:r>
            <a:r>
              <a:rPr lang="en-US" sz="1100" dirty="0">
                <a:solidFill>
                  <a:schemeClr val="bg1"/>
                </a:solidFill>
              </a:rPr>
              <a:t>panel == </a:t>
            </a:r>
            <a:r>
              <a:rPr lang="en-US" sz="1100" dirty="0">
                <a:solidFill>
                  <a:schemeClr val="accent2"/>
                </a:solidFill>
              </a:rPr>
              <a:t>“billing”:</a:t>
            </a:r>
          </a:p>
          <a:p>
            <a:pPr algn="just"/>
            <a:r>
              <a:rPr lang="en-US" sz="1100" dirty="0">
                <a:solidFill>
                  <a:schemeClr val="accent2"/>
                </a:solidFill>
              </a:rPr>
              <a:t>      </a:t>
            </a:r>
            <a:r>
              <a:rPr lang="en-US" sz="1100" dirty="0">
                <a:solidFill>
                  <a:srgbClr val="FF66FF"/>
                </a:solidFill>
              </a:rPr>
              <a:t>return</a:t>
            </a:r>
            <a:r>
              <a:rPr lang="en-US" sz="1100" dirty="0">
                <a:solidFill>
                  <a:schemeClr val="accent2"/>
                </a:solidFill>
              </a:rPr>
              <a:t> “super_secure_password”</a:t>
            </a:r>
          </a:p>
          <a:p>
            <a:pPr algn="just"/>
            <a:endParaRPr lang="en-US" sz="1100" dirty="0">
              <a:solidFill>
                <a:schemeClr val="accent2"/>
              </a:solidFill>
            </a:endParaRPr>
          </a:p>
          <a:p>
            <a:pPr algn="just"/>
            <a:r>
              <a:rPr lang="en-US" sz="1100" dirty="0">
                <a:solidFill>
                  <a:schemeClr val="bg1"/>
                </a:solidFill>
              </a:rPr>
              <a:t>print(get_password(</a:t>
            </a:r>
            <a:r>
              <a:rPr lang="en-US" sz="1100" dirty="0">
                <a:solidFill>
                  <a:schemeClr val="accent2"/>
                </a:solidFill>
              </a:rPr>
              <a:t>“billing”</a:t>
            </a:r>
            <a:r>
              <a:rPr lang="en-US" sz="1100" dirty="0">
                <a:solidFill>
                  <a:schemeClr val="bg1"/>
                </a:solidFill>
              </a:rPr>
              <a:t>))</a:t>
            </a:r>
            <a:endParaRPr lang="fr-FR" sz="1100" dirty="0">
              <a:solidFill>
                <a:schemeClr val="bg1"/>
              </a:solidFill>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287706622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Decorators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114300" y="790575"/>
            <a:ext cx="11982450" cy="5347335"/>
          </a:xfrm>
          <a:prstGeom prst="rect">
            <a:avLst/>
          </a:prstGeom>
          <a:solidFill>
            <a:schemeClr val="tx1"/>
          </a:solidFill>
        </p:spPr>
        <p:txBody>
          <a:bodyPr wrap="square" numCol="2"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make_secure</a:t>
            </a:r>
            <a:r>
              <a:rPr lang="fr-FR" sz="1100" dirty="0">
                <a:solidFill>
                  <a:schemeClr val="bg1"/>
                </a:solidFill>
              </a:rPr>
              <a:t>(</a:t>
            </a:r>
            <a:r>
              <a:rPr lang="fr-FR" sz="1100" dirty="0">
                <a:solidFill>
                  <a:srgbClr val="00B0F0"/>
                </a:solidFill>
              </a:rPr>
              <a:t>access_level</a:t>
            </a:r>
            <a:r>
              <a:rPr lang="fr-FR" sz="1100" dirty="0">
                <a:solidFill>
                  <a:schemeClr val="bg1"/>
                </a:solidFill>
              </a:rPr>
              <a:t>):</a:t>
            </a:r>
          </a:p>
          <a:p>
            <a:pPr algn="just"/>
            <a:r>
              <a:rPr lang="fr-FR" sz="1100" dirty="0">
                <a:solidFill>
                  <a:schemeClr val="accent1"/>
                </a:solidFill>
              </a:rPr>
              <a:t>   def </a:t>
            </a:r>
            <a:r>
              <a:rPr lang="fr-FR" sz="1100" dirty="0">
                <a:solidFill>
                  <a:schemeClr val="accent4">
                    <a:lumMod val="20000"/>
                    <a:lumOff val="80000"/>
                  </a:schemeClr>
                </a:solidFill>
              </a:rPr>
              <a:t>decorator(</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get_admin_password() </a:t>
            </a:r>
          </a:p>
          <a:p>
            <a:pPr algn="just"/>
            <a:r>
              <a:rPr lang="fr-FR" sz="1100" dirty="0">
                <a:solidFill>
                  <a:schemeClr val="bg1"/>
                </a:solidFill>
              </a:rPr>
              <a:t>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access_level:</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t>
            </a:r>
            <a:r>
              <a:rPr lang="en-US" sz="1100" dirty="0">
                <a:solidFill>
                  <a:schemeClr val="accent1"/>
                </a:solidFill>
              </a:rPr>
              <a:t>{</a:t>
            </a:r>
            <a:r>
              <a:rPr lang="en-US" sz="1100" dirty="0">
                <a:solidFill>
                  <a:schemeClr val="bg1"/>
                </a:solidFill>
              </a:rPr>
              <a:t>access_level</a:t>
            </a:r>
            <a:r>
              <a:rPr lang="en-US" sz="1100" dirty="0">
                <a:solidFill>
                  <a:schemeClr val="accent1"/>
                </a:solidFill>
              </a:rPr>
              <a:t>}</a:t>
            </a:r>
            <a:r>
              <a:rPr lang="en-US" sz="1100" dirty="0">
                <a:solidFill>
                  <a:schemeClr val="accent2"/>
                </a:solidFill>
              </a:rPr>
              <a:t>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rgbClr val="FF66FF"/>
                </a:solidFill>
              </a:rPr>
              <a:t>   return</a:t>
            </a:r>
            <a:r>
              <a:rPr lang="en-US" sz="1100" dirty="0">
                <a:solidFill>
                  <a:schemeClr val="bg1"/>
                </a:solidFill>
              </a:rPr>
              <a:t> decorator</a:t>
            </a:r>
          </a:p>
          <a:p>
            <a:pPr algn="just"/>
            <a:endParaRPr lang="en-US" sz="1100" dirty="0">
              <a:solidFill>
                <a:schemeClr val="bg1"/>
              </a:solidFill>
            </a:endParaRPr>
          </a:p>
          <a:p>
            <a:pPr algn="just"/>
            <a:endParaRPr lang="en-US" sz="1100" dirty="0">
              <a:solidFill>
                <a:schemeClr val="bg1"/>
              </a:solidFill>
            </a:endParaRPr>
          </a:p>
          <a:p>
            <a:pPr algn="just"/>
            <a:r>
              <a:rPr lang="en-US" sz="1100" dirty="0">
                <a:solidFill>
                  <a:schemeClr val="accent4">
                    <a:lumMod val="20000"/>
                    <a:lumOff val="80000"/>
                  </a:schemeClr>
                </a:solidFill>
              </a:rPr>
              <a:t>@make_secure(</a:t>
            </a:r>
            <a:r>
              <a:rPr lang="en-US" sz="1100" dirty="0">
                <a:solidFill>
                  <a:schemeClr val="accent2"/>
                </a:solidFill>
              </a:rPr>
              <a:t>“admin”</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get_admin_password():</a:t>
            </a:r>
          </a:p>
          <a:p>
            <a:pPr algn="just"/>
            <a:r>
              <a:rPr lang="fr-FR" sz="1100" dirty="0">
                <a:solidFill>
                  <a:srgbClr val="FF66FF"/>
                </a:solidFill>
              </a:rPr>
              <a:t>   return</a:t>
            </a:r>
            <a:r>
              <a:rPr lang="fr-FR" sz="1100" dirty="0">
                <a:solidFill>
                  <a:schemeClr val="bg1"/>
                </a:solidFill>
              </a:rPr>
              <a:t> </a:t>
            </a:r>
            <a:r>
              <a:rPr lang="en-US" sz="1100" dirty="0">
                <a:solidFill>
                  <a:schemeClr val="accent2"/>
                </a:solidFill>
              </a:rPr>
              <a:t>“admin: 1234”</a:t>
            </a:r>
          </a:p>
          <a:p>
            <a:pPr algn="just"/>
            <a:r>
              <a:rPr lang="en-US" sz="1100" dirty="0">
                <a:solidFill>
                  <a:schemeClr val="accent2"/>
                </a:solidFill>
              </a:rPr>
              <a:t>   </a:t>
            </a:r>
          </a:p>
          <a:p>
            <a:pPr algn="just"/>
            <a:r>
              <a:rPr lang="en-US" sz="1100" dirty="0">
                <a:solidFill>
                  <a:schemeClr val="accent4">
                    <a:lumMod val="20000"/>
                    <a:lumOff val="80000"/>
                  </a:schemeClr>
                </a:solidFill>
              </a:rPr>
              <a:t>@make_secure(</a:t>
            </a:r>
            <a:r>
              <a:rPr lang="en-US" sz="1100" dirty="0">
                <a:solidFill>
                  <a:schemeClr val="accent2"/>
                </a:solidFill>
              </a:rPr>
              <a:t>“user”</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get_dashboard_password():</a:t>
            </a:r>
          </a:p>
          <a:p>
            <a:pPr algn="just"/>
            <a:r>
              <a:rPr lang="en-US" sz="1100" dirty="0">
                <a:solidFill>
                  <a:schemeClr val="accent4">
                    <a:lumMod val="20000"/>
                    <a:lumOff val="80000"/>
                  </a:schemeClr>
                </a:solidFill>
              </a:rPr>
              <a:t>   </a:t>
            </a:r>
            <a:r>
              <a:rPr lang="en-US" sz="1100" dirty="0">
                <a:solidFill>
                  <a:srgbClr val="FF66FF"/>
                </a:solidFill>
              </a:rPr>
              <a:t>return</a:t>
            </a:r>
            <a:r>
              <a:rPr lang="en-US" sz="1100" dirty="0">
                <a:solidFill>
                  <a:schemeClr val="accent4">
                    <a:lumMod val="20000"/>
                    <a:lumOff val="80000"/>
                  </a:schemeClr>
                </a:solidFill>
              </a:rPr>
              <a:t> </a:t>
            </a:r>
            <a:r>
              <a:rPr lang="en-US" sz="1100" dirty="0">
                <a:solidFill>
                  <a:schemeClr val="accent2"/>
                </a:solidFill>
              </a:rPr>
              <a:t>“user: user_password”</a:t>
            </a:r>
          </a:p>
          <a:p>
            <a:pPr algn="just"/>
            <a:endParaRPr lang="en-US" sz="1100" dirty="0">
              <a:solidFill>
                <a:schemeClr val="accent2"/>
              </a:solidFill>
            </a:endParaRPr>
          </a:p>
          <a:p>
            <a:pPr algn="just"/>
            <a:r>
              <a:rPr lang="en-US" sz="1100" dirty="0">
                <a:solidFill>
                  <a:schemeClr val="bg1"/>
                </a:solidFill>
              </a:rPr>
              <a:t>print(get_password())</a:t>
            </a:r>
          </a:p>
          <a:p>
            <a:pPr algn="just"/>
            <a:r>
              <a:rPr lang="en-US" sz="1100" dirty="0">
                <a:solidFill>
                  <a:schemeClr val="bg1"/>
                </a:solidFill>
              </a:rPr>
              <a:t>print(get_dashboard())</a:t>
            </a:r>
          </a:p>
          <a:p>
            <a:pPr algn="just"/>
            <a:r>
              <a:rPr lang="en-US" sz="1100" dirty="0">
                <a:solidFill>
                  <a:schemeClr val="bg1"/>
                </a:solidFill>
              </a:rPr>
              <a:t>user = {“username”: “anna”, “access_level”: “admin”}</a:t>
            </a:r>
          </a:p>
          <a:p>
            <a:pPr algn="just"/>
            <a:endParaRPr lang="en-US" sz="1100" dirty="0">
              <a:solidFill>
                <a:schemeClr val="bg1"/>
              </a:solidFill>
            </a:endParaRPr>
          </a:p>
          <a:p>
            <a:pPr algn="just"/>
            <a:r>
              <a:rPr lang="en-US" sz="1100" dirty="0">
                <a:solidFill>
                  <a:schemeClr val="bg1"/>
                </a:solidFill>
              </a:rPr>
              <a:t>Print(get_admin_password())</a:t>
            </a:r>
          </a:p>
          <a:p>
            <a:pPr algn="just"/>
            <a:r>
              <a:rPr lang="en-US" sz="1100" dirty="0">
                <a:solidFill>
                  <a:schemeClr val="bg1"/>
                </a:solidFill>
              </a:rPr>
              <a:t>Print(get_dashboard_password())</a:t>
            </a:r>
          </a:p>
          <a:p>
            <a:pPr algn="just"/>
            <a:endParaRPr lang="en-US" sz="1100" dirty="0">
              <a:solidFill>
                <a:schemeClr val="bg1"/>
              </a:solidFill>
            </a:endParaRPr>
          </a:p>
          <a:p>
            <a:pPr algn="just"/>
            <a:r>
              <a:rPr lang="en-US" sz="1100" dirty="0">
                <a:solidFill>
                  <a:schemeClr val="bg1"/>
                </a:solidFill>
              </a:rPr>
              <a:t>&gt;&gt;&gt; No admin permissions for jose</a:t>
            </a:r>
          </a:p>
          <a:p>
            <a:pPr algn="just"/>
            <a:r>
              <a:rPr lang="en-US" sz="1100" dirty="0">
                <a:solidFill>
                  <a:schemeClr val="bg1"/>
                </a:solidFill>
              </a:rPr>
              <a:t>&gt;&gt;&gt; </a:t>
            </a:r>
            <a:r>
              <a:rPr lang="fr-FR" sz="1100" dirty="0">
                <a:solidFill>
                  <a:schemeClr val="bg1"/>
                </a:solidFill>
              </a:rPr>
              <a:t>No user permission for jose. </a:t>
            </a:r>
          </a:p>
          <a:p>
            <a:pPr algn="just"/>
            <a:r>
              <a:rPr lang="en-US" sz="1100" dirty="0">
                <a:solidFill>
                  <a:schemeClr val="bg1"/>
                </a:solidFill>
              </a:rPr>
              <a:t>&gt;&gt;&gt; admin: 1234</a:t>
            </a:r>
          </a:p>
          <a:p>
            <a:pPr algn="just"/>
            <a:r>
              <a:rPr lang="fr-FR" sz="1100" dirty="0">
                <a:solidFill>
                  <a:schemeClr val="bg1"/>
                </a:solidFill>
              </a:rPr>
              <a:t>&gt;&gt;&gt; No user permission for anna.</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420168505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get_instance():</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get_instance</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t>
            </a:r>
            <a:r>
              <a:rPr lang="fr-FR" sz="1000" dirty="0" err="1">
                <a:solidFill>
                  <a:schemeClr val="bg1"/>
                </a:solidFill>
              </a:rPr>
              <a:t>a_kwargs</a:t>
            </a:r>
            <a:r>
              <a:rPr lang="fr-FR" sz="1000" dirty="0">
                <a:solidFill>
                  <a:schemeClr val="bg1"/>
                </a:solidFill>
              </a:rPr>
              <a:t>[cle]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t>
            </a:r>
            <a:r>
              <a:rPr lang="fr-FR" sz="1000" dirty="0" err="1">
                <a:solidFill>
                  <a:schemeClr val="bg1"/>
                </a:solidFill>
              </a:rPr>
              <a:t>a_kwargs</a:t>
            </a:r>
            <a:r>
              <a:rPr lang="fr-FR" sz="1000" dirty="0">
                <a:solidFill>
                  <a:schemeClr val="bg1"/>
                </a:solidFill>
              </a:rPr>
              <a:t>[cle]))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t>
            </a:r>
            <a:r>
              <a:rPr lang="fr-FR" sz="1200" dirty="0" err="1"/>
              <a:t>a_kwargs</a:t>
            </a:r>
            <a:r>
              <a:rPr lang="fr-FR" sz="1200" dirty="0"/>
              <a:t>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print(f”I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search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search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search.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re.search(r"abc", "abcdef")</a:t>
            </a:r>
          </a:p>
          <a:p>
            <a:r>
              <a:rPr lang="fr-FR" sz="1000" dirty="0">
                <a:solidFill>
                  <a:schemeClr val="bg1"/>
                </a:solidFill>
              </a:rPr>
              <a:t>&lt;_sre.SRE_Match object at 0x00AC1640&gt;</a:t>
            </a:r>
          </a:p>
          <a:p>
            <a:r>
              <a:rPr lang="fr-FR" sz="1000" dirty="0">
                <a:solidFill>
                  <a:schemeClr val="bg1"/>
                </a:solidFill>
              </a:rPr>
              <a:t>&gt;&gt;&gt; re.search(r"abc", "abacadaeaf")</a:t>
            </a:r>
          </a:p>
          <a:p>
            <a:r>
              <a:rPr lang="fr-FR" sz="1000" dirty="0">
                <a:solidFill>
                  <a:schemeClr val="bg1"/>
                </a:solidFill>
              </a:rPr>
              <a:t>&gt;&gt;&gt; re.search(r"abc*", "ab")</a:t>
            </a:r>
          </a:p>
          <a:p>
            <a:r>
              <a:rPr lang="fr-FR" sz="1000" dirty="0">
                <a:solidFill>
                  <a:schemeClr val="bg1"/>
                </a:solidFill>
              </a:rPr>
              <a:t>&lt;_sre.SRE_Match object at 0x00AC1800&gt;</a:t>
            </a:r>
          </a:p>
          <a:p>
            <a:r>
              <a:rPr lang="fr-FR" sz="1000" dirty="0">
                <a:solidFill>
                  <a:schemeClr val="bg1"/>
                </a:solidFill>
              </a:rPr>
              <a:t>&gt;&gt;&gt; re.search(r"abc*", "abccc")</a:t>
            </a:r>
          </a:p>
          <a:p>
            <a:r>
              <a:rPr lang="fr-FR" sz="1000" dirty="0">
                <a:solidFill>
                  <a:schemeClr val="bg1"/>
                </a:solidFill>
              </a:rPr>
              <a:t>&lt;_sre.SRE_Match object at 0x00AC1640&gt;</a:t>
            </a:r>
          </a:p>
          <a:p>
            <a:r>
              <a:rPr lang="fr-FR" sz="1000" dirty="0">
                <a:solidFill>
                  <a:schemeClr val="bg1"/>
                </a:solidFill>
              </a:rPr>
              <a:t>&gt;&gt;&gt; re.search(r"chat*",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re.search(expression,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search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a:t>
            </a:r>
            <a:r>
              <a:rPr lang="fr-FR" sz="1200" dirty="0" err="1"/>
              <a:t>date.today</a:t>
            </a:r>
            <a:r>
              <a:rPr lang="fr-FR" sz="1200" dirty="0"/>
              <a:t>():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err="1"/>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a:t>datetime.now()</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a:t>
            </a:r>
            <a:r>
              <a:rPr lang="fr-FR" sz="1200" dirty="0" err="1"/>
              <a:t>soutstrait</a:t>
            </a:r>
            <a:endParaRPr lang="fr-FR" sz="1200" dirty="0"/>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323439"/>
          </a:xfrm>
          <a:prstGeom prst="rect">
            <a:avLst/>
          </a:prstGeom>
          <a:solidFill>
            <a:schemeClr val="tx1"/>
          </a:solidFill>
        </p:spPr>
        <p:txBody>
          <a:bodyPr wrap="square" rtlCol="0">
            <a:spAutoFit/>
          </a:bodyPr>
          <a:lstStyle/>
          <a:p>
            <a:r>
              <a:rPr lang="nn-NO" sz="1000" dirty="0">
                <a:solidFill>
                  <a:schemeClr val="bg1"/>
                </a:solidFill>
              </a:rPr>
              <a:t> from datetime import date</a:t>
            </a:r>
          </a:p>
          <a:p>
            <a:r>
              <a:rPr lang="nn-NO" sz="1000" dirty="0">
                <a:solidFill>
                  <a:schemeClr val="bg1"/>
                </a:solidFill>
              </a:rPr>
              <a:t>     </a:t>
            </a:r>
          </a:p>
          <a:p>
            <a:r>
              <a:rPr lang="nn-NO" sz="1000" dirty="0">
                <a:solidFill>
                  <a:schemeClr val="bg1"/>
                </a:solidFill>
              </a:rPr>
              <a:t>    f_date = date(2014, 7, 2)</a:t>
            </a:r>
          </a:p>
          <a:p>
            <a:r>
              <a:rPr lang="nn-NO" sz="1000" dirty="0">
                <a:solidFill>
                  <a:schemeClr val="bg1"/>
                </a:solidFill>
              </a:rPr>
              <a:t>    l_date = date(2018, 7, 11)</a:t>
            </a:r>
          </a:p>
          <a:p>
            <a:r>
              <a:rPr lang="nn-NO" sz="1000" dirty="0">
                <a:solidFill>
                  <a:schemeClr val="bg1"/>
                </a:solidFill>
              </a:rPr>
              <a:t>     </a:t>
            </a:r>
          </a:p>
          <a:p>
            <a:r>
              <a:rPr lang="nn-NO" sz="1000" dirty="0">
                <a:solidFill>
                  <a:schemeClr val="bg1"/>
                </a:solidFill>
              </a:rPr>
              <a:t>    delta = l_date - f_date</a:t>
            </a:r>
          </a:p>
          <a:p>
            <a:r>
              <a:rPr lang="nn-NO" sz="1000" dirty="0">
                <a:solidFill>
                  <a:schemeClr val="bg1"/>
                </a:solidFill>
              </a:rPr>
              <a:t>     </a:t>
            </a:r>
          </a:p>
          <a:p>
            <a:r>
              <a:rPr lang="nn-NO" sz="1000" dirty="0">
                <a:solidFill>
                  <a:schemeClr val="bg1"/>
                </a:solidFill>
              </a:rPr>
              <a:t>    print(delta.days)</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21987796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sys.stdin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err="1">
                <a:solidFill>
                  <a:schemeClr val="bg1"/>
                </a:solidFill>
              </a:rPr>
              <a:t>parser.parse_args</a:t>
            </a:r>
            <a:r>
              <a:rPr lang="en-US" sz="1100" dirty="0">
                <a:solidFill>
                  <a:schemeClr val="bg1"/>
                </a:solidFill>
              </a:rPr>
              <a:t>()</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print("Vous avez précisé X =", </a:t>
            </a:r>
            <a:r>
              <a:rPr lang="en-US" sz="1100" dirty="0" err="1">
                <a:solidFill>
                  <a:schemeClr val="bg1"/>
                </a:solidFill>
              </a:rPr>
              <a:t>args.x</a:t>
            </a:r>
            <a:r>
              <a:rPr lang="en-US" sz="1100" dirty="0">
                <a:solidFill>
                  <a:schemeClr val="bg1"/>
                </a:solidFill>
              </a:rPr>
              <a: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endParaRPr lang="en-US" sz="1100" dirty="0">
              <a:solidFill>
                <a:schemeClr val="bg1"/>
              </a:solidFill>
            </a:endParaRP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if </a:t>
            </a:r>
            <a:r>
              <a:rPr lang="en-US" sz="1100" dirty="0" err="1">
                <a:solidFill>
                  <a:schemeClr val="bg1"/>
                </a:solidFill>
              </a:rPr>
              <a:t>args.verbose</a:t>
            </a:r>
            <a:r>
              <a:rPr lang="en-US" sz="1100" dirty="0">
                <a:solidFill>
                  <a:schemeClr val="bg1"/>
                </a:solidFill>
              </a:rPr>
              <a:t>:</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add_argument avec l'argument action. L'action précisée, "store_true",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a:highlight>
                  <a:srgbClr val="00FF00"/>
                </a:highlight>
              </a:rPr>
              <a:t>random.uniform(2,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exécute script.py on obtient 9, c’est normal car python exécute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 # dunder name === dunder main</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67548403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
        <p:nvSpPr>
          <p:cNvPr id="2" name="Footer Placeholder 1">
            <a:extLst>
              <a:ext uri="{FF2B5EF4-FFF2-40B4-BE49-F238E27FC236}">
                <a16:creationId xmlns:a16="http://schemas.microsoft.com/office/drawing/2014/main" id="{08D4C4BD-1641-4C5E-817F-3CDB6814DE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26E9098-D5F9-4F16-88F4-EEE12B13E9DB}"/>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272442181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err="1">
                <a:solidFill>
                  <a:schemeClr val="bg1"/>
                </a:solidFill>
              </a:rPr>
              <a:t>sys.path.append</a:t>
            </a:r>
            <a:r>
              <a:rPr lang="fr-FR" sz="1100" dirty="0">
                <a:solidFill>
                  <a:schemeClr val="bg1"/>
                </a:solidFill>
              </a:rPr>
              <a:t>(r"C:\Users\MOTTIER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134975206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12855273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r>
              <a:rPr lang="sv-SE" sz="1100" dirty="0">
                <a:solidFill>
                  <a:schemeClr val="bg1"/>
                </a:solidFill>
              </a:rPr>
              <a:t>import logging</a:t>
            </a:r>
          </a:p>
          <a:p>
            <a:r>
              <a:rPr lang="sv-SE" sz="1100" dirty="0">
                <a:solidFill>
                  <a:schemeClr val="bg1"/>
                </a:solidFill>
              </a:rPr>
              <a:t>""" on definit ci-dessous le niveau de debug que l'on souhaite</a:t>
            </a:r>
          </a:p>
          <a:p>
            <a:r>
              <a:rPr lang="sv-SE" sz="1100" dirty="0">
                <a:solidFill>
                  <a:schemeClr val="bg1"/>
                </a:solidFill>
              </a:rPr>
              <a:t> par defaut le niveau est sur warning, et ci-dessous il est à DEBUG</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endParaRPr lang="sv-SE" sz="1100" dirty="0">
              <a:solidFill>
                <a:schemeClr val="bg1"/>
              </a:solidFill>
            </a:endParaRPr>
          </a:p>
          <a:p>
            <a:r>
              <a:rPr lang="sv-SE" sz="1100" dirty="0">
                <a:solidFill>
                  <a:schemeClr val="bg1"/>
                </a:solidFill>
              </a:rPr>
              <a:t>"""</a:t>
            </a:r>
          </a:p>
          <a:p>
            <a:r>
              <a:rPr lang="sv-SE" sz="1100" dirty="0">
                <a:solidFill>
                  <a:schemeClr val="bg1"/>
                </a:solidFill>
              </a:rPr>
              <a:t>level : parametre pour decrire le niveau de log desire. Choix entre</a:t>
            </a:r>
          </a:p>
          <a:p>
            <a:r>
              <a:rPr lang="sv-SE" sz="1100" dirty="0">
                <a:solidFill>
                  <a:schemeClr val="bg1"/>
                </a:solidFill>
              </a:rPr>
              <a:t>debug, info, warning, error et critical.</a:t>
            </a:r>
          </a:p>
          <a:p>
            <a:endParaRPr lang="sv-SE" sz="1100" dirty="0">
              <a:solidFill>
                <a:schemeClr val="bg1"/>
              </a:solidFill>
            </a:endParaRPr>
          </a:p>
          <a:p>
            <a:r>
              <a:rPr lang="sv-SE" sz="1100" dirty="0">
                <a:solidFill>
                  <a:schemeClr val="bg1"/>
                </a:solidFill>
              </a:rPr>
              <a:t>filename et filemode(w, a): Les parametres pour ecrire dans un fichier</a:t>
            </a:r>
          </a:p>
          <a:p>
            <a:endParaRPr lang="sv-SE" sz="1100" dirty="0">
              <a:solidFill>
                <a:schemeClr val="bg1"/>
              </a:solidFill>
            </a:endParaRPr>
          </a:p>
          <a:p>
            <a:r>
              <a:rPr lang="sv-SE" sz="1100" dirty="0">
                <a:solidFill>
                  <a:schemeClr val="bg1"/>
                </a:solidFill>
              </a:rPr>
              <a:t>format: Le parametre format afin de formatter le fichier affiché</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r>
              <a:rPr lang="sv-SE" sz="1100" dirty="0">
                <a:solidFill>
                  <a:schemeClr val="bg1"/>
                </a:solidFill>
              </a:rPr>
              <a:t>                    filename="app.log",</a:t>
            </a:r>
          </a:p>
          <a:p>
            <a:r>
              <a:rPr lang="sv-SE" sz="1100" dirty="0">
                <a:solidFill>
                  <a:schemeClr val="bg1"/>
                </a:solidFill>
              </a:rPr>
              <a:t>                    filemode="a",</a:t>
            </a:r>
          </a:p>
          <a:p>
            <a:r>
              <a:rPr lang="sv-SE" sz="1100" dirty="0">
                <a:solidFill>
                  <a:schemeClr val="bg1"/>
                </a:solidFill>
              </a:rPr>
              <a:t>                    format='%(asctime)s : %(levelname)s : %(message)s')</a:t>
            </a:r>
          </a:p>
          <a:p>
            <a:endParaRPr lang="sv-SE" sz="1100" dirty="0">
              <a:solidFill>
                <a:schemeClr val="bg1"/>
              </a:solidFill>
            </a:endParaRPr>
          </a:p>
          <a:p>
            <a:r>
              <a:rPr lang="sv-SE" sz="1100" dirty="0">
                <a:solidFill>
                  <a:schemeClr val="bg1"/>
                </a:solidFill>
              </a:rPr>
              <a:t>logging.debug("La fonction a bien été exécutée")</a:t>
            </a:r>
          </a:p>
          <a:p>
            <a:r>
              <a:rPr lang="sv-SE" sz="1100" dirty="0">
                <a:solidFill>
                  <a:schemeClr val="bg1"/>
                </a:solidFill>
              </a:rPr>
              <a:t>logging.info("Message d'information général")</a:t>
            </a:r>
          </a:p>
          <a:p>
            <a:r>
              <a:rPr lang="sv-SE" sz="1100" dirty="0">
                <a:solidFill>
                  <a:schemeClr val="bg1"/>
                </a:solidFill>
              </a:rPr>
              <a:t>logging.warning("Attention !")</a:t>
            </a:r>
          </a:p>
          <a:p>
            <a:r>
              <a:rPr lang="sv-SE" sz="1100" dirty="0">
                <a:solidFill>
                  <a:schemeClr val="bg1"/>
                </a:solidFill>
              </a:rPr>
              <a:t>logging.error("Une erreur est arrivée")</a:t>
            </a:r>
          </a:p>
          <a:p>
            <a:r>
              <a:rPr lang="sv-SE" sz="1100" dirty="0">
                <a:solidFill>
                  <a:schemeClr val="bg1"/>
                </a:solidFill>
              </a:rPr>
              <a:t>logging.critical("Erreur critique")</a:t>
            </a: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406025792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171323557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chaine.lower()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11969470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a:t>
            </a:r>
            <a:r>
              <a:rPr lang="fr-FR" sz="1100" dirty="0" err="1">
                <a:solidFill>
                  <a:schemeClr val="bg1"/>
                </a:solidFill>
              </a:rPr>
              <a:t>select.error</a:t>
            </a:r>
            <a:r>
              <a:rPr lang="fr-FR" sz="1100" dirty="0">
                <a:solidFill>
                  <a:schemeClr val="bg1"/>
                </a:solidFill>
              </a:rPr>
              <a:t>:</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185342"/>
            <a:ext cx="11706225" cy="461664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chaine.upper() </a:t>
            </a:r>
            <a:r>
              <a:rPr lang="fr-FR" altLang="fr-FR" sz="140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chaine.lower()</a:t>
            </a:r>
            <a:r>
              <a:rPr lang="fr-FR" altLang="fr-FR" sz="1400" dirty="0">
                <a:solidFill>
                  <a:schemeClr val="accent6"/>
                </a:solidFill>
                <a:latin typeface="Arial" panose="020B0604020202020204" pitchFamily="34" charset="0"/>
              </a:rPr>
              <a:t> </a:t>
            </a:r>
            <a:r>
              <a:rPr lang="fr-FR" altLang="fr-FR" sz="140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chaine.capitalize() </a:t>
            </a:r>
            <a:r>
              <a:rPr lang="fr-FR" altLang="fr-FR" sz="140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chaine.title() </a:t>
            </a:r>
            <a:r>
              <a:rPr lang="fr-FR" altLang="fr-FR" sz="140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a:t>
            </a:r>
            <a:r>
              <a:rPr lang="fr-FR" altLang="fr-FR" sz="140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a:t>
            </a:r>
            <a:r>
              <a:rPr lang="fr-FR" altLang="fr-FR" sz="140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a:t>
            </a:r>
            <a:r>
              <a:rPr lang="fr-FR" altLang="fr-FR" sz="140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a:t>
            </a:r>
            <a:r>
              <a:rPr lang="fr-FR" altLang="fr-FR" sz="1400" dirty="0">
                <a:solidFill>
                  <a:schemeClr val="accent5"/>
                </a:solidFill>
                <a:latin typeface="Arial" panose="020B0604020202020204" pitchFamily="34" charset="0"/>
              </a:rPr>
              <a:t>20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55</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593557" y="720790"/>
            <a:ext cx="10274969" cy="1477328"/>
          </a:xfrm>
          <a:prstGeom prst="rect">
            <a:avLst/>
          </a:prstGeom>
          <a:noFill/>
        </p:spPr>
        <p:txBody>
          <a:bodyPr wrap="square" rtlCol="0">
            <a:spAutoFit/>
          </a:bodyPr>
          <a:lstStyle/>
          <a:p>
            <a:r>
              <a:rPr lang="en-US" dirty="0"/>
              <a:t>string.upper() -&gt; convertie toute la string en majuscule</a:t>
            </a:r>
          </a:p>
          <a:p>
            <a:r>
              <a:rPr lang="en-US" dirty="0"/>
              <a:t>string.lower() -&gt; convertie toute la string en minuscule</a:t>
            </a:r>
          </a:p>
          <a:p>
            <a:r>
              <a:rPr lang="en-US" dirty="0"/>
              <a:t>string.capitalize -&gt; La premiere lettre sera en majuscule</a:t>
            </a:r>
          </a:p>
          <a:p>
            <a:r>
              <a:rPr lang="en-US" dirty="0"/>
              <a:t>string.title() -&gt; La premiere letter de chaque mot sera en majuscule</a:t>
            </a:r>
          </a:p>
          <a:p>
            <a:r>
              <a:rPr lang="en-US" dirty="0"/>
              <a:t>string.strip() -&gt; on retire les espaces en debut et fin de chaine</a:t>
            </a:r>
            <a:endParaRPr lang="fr-FR" dirty="0"/>
          </a:p>
        </p:txBody>
      </p:sp>
    </p:spTree>
    <p:extLst>
      <p:ext uri="{BB962C8B-B14F-4D97-AF65-F5344CB8AC3E}">
        <p14:creationId xmlns:p14="http://schemas.microsoft.com/office/powerpoint/2010/main" val="96129846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random.choice</a:t>
            </a:r>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random.choice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random.choice(liste)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357230"/>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tout le monde’’</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‘50’’</a:t>
            </a:r>
            <a:r>
              <a:rPr lang="fr-FR" altLang="fr-FR" sz="140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[6]: </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a’’</a:t>
            </a:r>
            <a:r>
              <a:rPr lang="fr-FR" altLang="fr-FR" sz="1400" dirty="0" err="1">
                <a:solidFill>
                  <a:schemeClr val="accent6"/>
                </a:solidFill>
                <a:latin typeface="Arial" panose="020B0604020202020204" pitchFamily="34" charset="0"/>
              </a:rPr>
              <a:t>.isdigit</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Out[6]: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56</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374482" y="708014"/>
            <a:ext cx="10274969" cy="1477328"/>
          </a:xfrm>
          <a:prstGeom prst="rect">
            <a:avLst/>
          </a:prstGeom>
          <a:noFill/>
        </p:spPr>
        <p:txBody>
          <a:bodyPr wrap="square" rtlCol="0">
            <a:spAutoFit/>
          </a:bodyPr>
          <a:lstStyle/>
          <a:p>
            <a:r>
              <a:rPr lang="en-US" dirty="0"/>
              <a:t>string.isupper() -&gt; retourne un boolean</a:t>
            </a:r>
          </a:p>
          <a:p>
            <a:r>
              <a:rPr lang="en-US" dirty="0"/>
              <a:t>string.islower() -&gt; retourne un boolean</a:t>
            </a:r>
          </a:p>
          <a:p>
            <a:r>
              <a:rPr lang="en-US" dirty="0"/>
              <a:t>string.iscapitalize -&gt; retourne un boolean</a:t>
            </a:r>
          </a:p>
          <a:p>
            <a:r>
              <a:rPr lang="en-US" dirty="0"/>
              <a:t>string.istitle() -&gt; retourne un boolean</a:t>
            </a:r>
          </a:p>
          <a:p>
            <a:r>
              <a:rPr lang="en-US" dirty="0"/>
              <a:t>String.isdigit() -&gt; retourne un boolean</a:t>
            </a:r>
          </a:p>
        </p:txBody>
      </p:sp>
    </p:spTree>
    <p:extLst>
      <p:ext uri="{BB962C8B-B14F-4D97-AF65-F5344CB8AC3E}">
        <p14:creationId xmlns:p14="http://schemas.microsoft.com/office/powerpoint/2010/main" val="271548539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8365"/>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78329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277065"/>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a:t>
            </a:r>
            <a:r>
              <a:rPr lang="fr-FR" altLang="fr-FR" sz="1400" dirty="0">
                <a:solidFill>
                  <a:schemeClr val="accent6"/>
                </a:solidFill>
                <a:latin typeface="Arial" panose="020B0604020202020204" pitchFamily="34" charset="0"/>
              </a:rPr>
              <a:t>"Dupont"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2440030"/>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2958562"/>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3"/>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r>
              <a:rPr lang="fr-FR" altLang="fr-FR" sz="1400" dirty="0">
                <a:solidFill>
                  <a:schemeClr val="bg1"/>
                </a:solidFill>
                <a:latin typeface="Arial" panose="020B0604020202020204" pitchFamily="34" charset="0"/>
              </a:rPr>
              <a:t>.format(</a:t>
            </a:r>
            <a:r>
              <a:rPr lang="fr-FR" altLang="fr-FR" sz="1400" dirty="0">
                <a:solidFill>
                  <a:schemeClr val="accent2"/>
                </a:solidFill>
                <a:latin typeface="Arial" panose="020B0604020202020204" pitchFamily="34" charset="0"/>
              </a:rPr>
              <a:t>no_rue</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nom_rue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code_postal</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nom_ville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pays</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"France"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8" y="482889"/>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7" y="2685212"/>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5" y="4269779"/>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57306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nom_rue=</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code_postal=</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nom_ville=</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pays=</a:t>
            </a:r>
            <a:r>
              <a:rPr lang="fr-FR" altLang="fr-FR" sz="1400" dirty="0">
                <a:solidFill>
                  <a:schemeClr val="accent6"/>
                </a:solidFill>
                <a:latin typeface="Arial" panose="020B0604020202020204" pitchFamily="34" charset="0"/>
              </a:rPr>
              <a:t>"France"</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57</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5" y="5030237"/>
            <a:ext cx="2028825" cy="369332"/>
          </a:xfrm>
          <a:prstGeom prst="rect">
            <a:avLst/>
          </a:prstGeom>
          <a:noFill/>
        </p:spPr>
        <p:txBody>
          <a:bodyPr wrap="square" rtlCol="0">
            <a:spAutoFit/>
          </a:bodyPr>
          <a:lstStyle/>
          <a:p>
            <a:r>
              <a:rPr lang="fr-FR"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333522"/>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longer_phrase=</a:t>
            </a:r>
            <a:r>
              <a:rPr lang="fr-FR" altLang="fr-FR" sz="1400" dirty="0">
                <a:solidFill>
                  <a:schemeClr val="accent2"/>
                </a:solidFill>
                <a:latin typeface="Arial" panose="020B0604020202020204" pitchFamily="34" charset="0"/>
              </a:rPr>
              <a:t>"Hello,</a:t>
            </a:r>
            <a:r>
              <a:rPr lang="fr-FR" altLang="fr-FR" sz="1400" dirty="0">
                <a:solidFill>
                  <a:schemeClr val="accent6"/>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accent2"/>
                </a:solidFill>
                <a:latin typeface="Arial" panose="020B0604020202020204" pitchFamily="34" charset="0"/>
              </a:rPr>
              <a:t>Today is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a:t>
            </a:r>
          </a:p>
          <a:p>
            <a:pPr eaLnBrk="0" fontAlgn="base" hangingPunct="0">
              <a:spcBef>
                <a:spcPct val="0"/>
              </a:spcBef>
              <a:spcAft>
                <a:spcPct val="0"/>
              </a:spcAft>
            </a:pPr>
            <a:r>
              <a:rPr lang="fr-FR" altLang="fr-FR" sz="1400" dirty="0">
                <a:solidFill>
                  <a:schemeClr val="bg1"/>
                </a:solidFill>
                <a:latin typeface="Arial" panose="020B0604020202020204" pitchFamily="34" charset="0"/>
              </a:rPr>
              <a:t>formatted = longer_phrase.format(</a:t>
            </a:r>
            <a:r>
              <a:rPr lang="fr-FR" altLang="fr-FR" sz="1400" dirty="0">
                <a:solidFill>
                  <a:schemeClr val="accent2"/>
                </a:solidFill>
                <a:latin typeface="Arial" panose="020B0604020202020204" pitchFamily="34" charset="0"/>
              </a:rPr>
              <a:t>"Rolf ", "Monday")</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(formatted)</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Hello, Rolf. Today is Monday.</a:t>
            </a:r>
          </a:p>
        </p:txBody>
      </p:sp>
    </p:spTree>
    <p:extLst>
      <p:ext uri="{BB962C8B-B14F-4D97-AF65-F5344CB8AC3E}">
        <p14:creationId xmlns:p14="http://schemas.microsoft.com/office/powerpoint/2010/main" val="373452239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173251144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583</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585</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586</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589</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106527538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590</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591</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c.execute.</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592</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a:t>
            </a:r>
            <a:r>
              <a:rPr lang="fr-FR" dirty="0" err="1"/>
              <a:t>Database</a:t>
            </a:r>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593</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594</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595</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596</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597</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598</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246000639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600</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601</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134427453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1045058569"/>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108784355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a:t>
            </a:r>
          </a:p>
        </p:txBody>
      </p:sp>
    </p:spTree>
    <p:extLst>
      <p:ext uri="{BB962C8B-B14F-4D97-AF65-F5344CB8AC3E}">
        <p14:creationId xmlns:p14="http://schemas.microsoft.com/office/powerpoint/2010/main" val="296776199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 - buttons</a:t>
            </a:r>
          </a:p>
        </p:txBody>
      </p:sp>
      <p:sp>
        <p:nvSpPr>
          <p:cNvPr id="8" name="ZoneTexte 7">
            <a:extLst>
              <a:ext uri="{FF2B5EF4-FFF2-40B4-BE49-F238E27FC236}">
                <a16:creationId xmlns:a16="http://schemas.microsoft.com/office/drawing/2014/main" id="{A5D60FC2-B4C2-4ABB-B965-640D52B2B800}"/>
              </a:ext>
            </a:extLst>
          </p:cNvPr>
          <p:cNvSpPr txBox="1"/>
          <p:nvPr/>
        </p:nvSpPr>
        <p:spPr>
          <a:xfrm>
            <a:off x="347672" y="1201378"/>
            <a:ext cx="6315071" cy="116955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import tkinter as tk</a:t>
            </a:r>
          </a:p>
          <a:p>
            <a:r>
              <a:rPr lang="fr-FR" sz="1000" dirty="0">
                <a:solidFill>
                  <a:schemeClr val="bg1"/>
                </a:solidFill>
              </a:rPr>
              <a:t>from tkinter import ttk</a:t>
            </a:r>
          </a:p>
          <a:p>
            <a:endParaRPr lang="fr-FR" sz="1000" dirty="0">
              <a:solidFill>
                <a:schemeClr val="bg1"/>
              </a:solidFill>
            </a:endParaRPr>
          </a:p>
          <a:p>
            <a:r>
              <a:rPr lang="fr-FR" sz="1000" dirty="0">
                <a:solidFill>
                  <a:schemeClr val="bg1"/>
                </a:solidFill>
              </a:rPr>
              <a:t>root = tk.Tk()</a:t>
            </a:r>
          </a:p>
          <a:p>
            <a:r>
              <a:rPr lang="fr-FR" sz="1000" dirty="0">
                <a:solidFill>
                  <a:schemeClr val="bg1"/>
                </a:solidFill>
              </a:rPr>
              <a:t>ttk.Label(root, text=</a:t>
            </a:r>
            <a:r>
              <a:rPr lang="en-US" sz="1000" dirty="0">
                <a:solidFill>
                  <a:schemeClr val="bg1"/>
                </a:solidFill>
              </a:rPr>
              <a:t>“Hello, World!”, padding=(30, 10)).pack()</a:t>
            </a:r>
            <a:endParaRPr lang="fr-FR" sz="1000" dirty="0">
              <a:solidFill>
                <a:schemeClr val="bg1"/>
              </a:solidFill>
            </a:endParaRPr>
          </a:p>
        </p:txBody>
      </p:sp>
      <p:pic>
        <p:nvPicPr>
          <p:cNvPr id="9" name="Image 8">
            <a:extLst>
              <a:ext uri="{FF2B5EF4-FFF2-40B4-BE49-F238E27FC236}">
                <a16:creationId xmlns:a16="http://schemas.microsoft.com/office/drawing/2014/main" id="{58BDB98A-F142-45D8-9342-BF19FF5454A3}"/>
              </a:ext>
            </a:extLst>
          </p:cNvPr>
          <p:cNvPicPr>
            <a:picLocks noChangeAspect="1"/>
          </p:cNvPicPr>
          <p:nvPr/>
        </p:nvPicPr>
        <p:blipFill>
          <a:blip r:embed="rId2"/>
          <a:stretch>
            <a:fillRect/>
          </a:stretch>
        </p:blipFill>
        <p:spPr>
          <a:xfrm>
            <a:off x="28573" y="3254375"/>
            <a:ext cx="5743575" cy="3467100"/>
          </a:xfrm>
          <a:prstGeom prst="rect">
            <a:avLst/>
          </a:prstGeom>
        </p:spPr>
      </p:pic>
      <p:pic>
        <p:nvPicPr>
          <p:cNvPr id="11" name="Image 10">
            <a:extLst>
              <a:ext uri="{FF2B5EF4-FFF2-40B4-BE49-F238E27FC236}">
                <a16:creationId xmlns:a16="http://schemas.microsoft.com/office/drawing/2014/main" id="{D8EB3820-180E-48B2-97A0-574594185038}"/>
              </a:ext>
            </a:extLst>
          </p:cNvPr>
          <p:cNvPicPr>
            <a:picLocks noChangeAspect="1"/>
          </p:cNvPicPr>
          <p:nvPr/>
        </p:nvPicPr>
        <p:blipFill>
          <a:blip r:embed="rId3"/>
          <a:stretch>
            <a:fillRect/>
          </a:stretch>
        </p:blipFill>
        <p:spPr>
          <a:xfrm>
            <a:off x="6067427" y="3285333"/>
            <a:ext cx="6000750" cy="3343275"/>
          </a:xfrm>
          <a:prstGeom prst="rect">
            <a:avLst/>
          </a:prstGeom>
        </p:spPr>
      </p:pic>
    </p:spTree>
    <p:extLst>
      <p:ext uri="{BB962C8B-B14F-4D97-AF65-F5344CB8AC3E}">
        <p14:creationId xmlns:p14="http://schemas.microsoft.com/office/powerpoint/2010/main" val="84676973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14" name="Image 13">
            <a:extLst>
              <a:ext uri="{FF2B5EF4-FFF2-40B4-BE49-F238E27FC236}">
                <a16:creationId xmlns:a16="http://schemas.microsoft.com/office/drawing/2014/main" id="{4FCBCED5-50E6-488F-B6BE-D9EBBEB5CCF7}"/>
              </a:ext>
            </a:extLst>
          </p:cNvPr>
          <p:cNvPicPr>
            <a:picLocks noChangeAspect="1"/>
          </p:cNvPicPr>
          <p:nvPr/>
        </p:nvPicPr>
        <p:blipFill>
          <a:blip r:embed="rId2"/>
          <a:stretch>
            <a:fillRect/>
          </a:stretch>
        </p:blipFill>
        <p:spPr>
          <a:xfrm>
            <a:off x="1832239" y="1511583"/>
            <a:ext cx="7765521" cy="4074905"/>
          </a:xfrm>
          <a:prstGeom prst="rect">
            <a:avLst/>
          </a:prstGeom>
        </p:spPr>
      </p:pic>
    </p:spTree>
    <p:extLst>
      <p:ext uri="{BB962C8B-B14F-4D97-AF65-F5344CB8AC3E}">
        <p14:creationId xmlns:p14="http://schemas.microsoft.com/office/powerpoint/2010/main" val="43660566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D9070C82-92B5-4430-95DA-0ADB8EA69C46}"/>
              </a:ext>
            </a:extLst>
          </p:cNvPr>
          <p:cNvPicPr>
            <a:picLocks noChangeAspect="1"/>
          </p:cNvPicPr>
          <p:nvPr/>
        </p:nvPicPr>
        <p:blipFill>
          <a:blip r:embed="rId2"/>
          <a:stretch>
            <a:fillRect/>
          </a:stretch>
        </p:blipFill>
        <p:spPr>
          <a:xfrm>
            <a:off x="966787" y="1028700"/>
            <a:ext cx="10258425" cy="4800600"/>
          </a:xfrm>
          <a:prstGeom prst="rect">
            <a:avLst/>
          </a:prstGeom>
        </p:spPr>
      </p:pic>
    </p:spTree>
    <p:extLst>
      <p:ext uri="{BB962C8B-B14F-4D97-AF65-F5344CB8AC3E}">
        <p14:creationId xmlns:p14="http://schemas.microsoft.com/office/powerpoint/2010/main" val="10566170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4D293B-9409-4E60-8295-0FC5CCA6FB71}"/>
              </a:ext>
            </a:extLst>
          </p:cNvPr>
          <p:cNvPicPr>
            <a:picLocks noChangeAspect="1"/>
          </p:cNvPicPr>
          <p:nvPr/>
        </p:nvPicPr>
        <p:blipFill>
          <a:blip r:embed="rId2"/>
          <a:stretch>
            <a:fillRect/>
          </a:stretch>
        </p:blipFill>
        <p:spPr>
          <a:xfrm>
            <a:off x="962025" y="990600"/>
            <a:ext cx="10267950" cy="4876800"/>
          </a:xfrm>
          <a:prstGeom prst="rect">
            <a:avLst/>
          </a:prstGeom>
        </p:spPr>
      </p:pic>
      <p:sp>
        <p:nvSpPr>
          <p:cNvPr id="8" name="ZoneTexte 7">
            <a:extLst>
              <a:ext uri="{FF2B5EF4-FFF2-40B4-BE49-F238E27FC236}">
                <a16:creationId xmlns:a16="http://schemas.microsoft.com/office/drawing/2014/main" id="{8ED39D1F-C4E2-4593-B8F4-1ABE6A379023}"/>
              </a:ext>
            </a:extLst>
          </p:cNvPr>
          <p:cNvSpPr txBox="1"/>
          <p:nvPr/>
        </p:nvSpPr>
        <p:spPr>
          <a:xfrm>
            <a:off x="962025" y="6010275"/>
            <a:ext cx="10267950" cy="646331"/>
          </a:xfrm>
          <a:prstGeom prst="rect">
            <a:avLst/>
          </a:prstGeom>
          <a:noFill/>
        </p:spPr>
        <p:txBody>
          <a:bodyPr wrap="square" rtlCol="0">
            <a:spAutoFit/>
          </a:bodyPr>
          <a:lstStyle/>
          <a:p>
            <a:r>
              <a:rPr lang="en-US" dirty="0"/>
              <a:t>With fill=“y” nothing change, this is because these widgets have a default side of top, when side is top widgets get as much vertical space as they need for their content.</a:t>
            </a:r>
            <a:endParaRPr lang="fr-FR" dirty="0"/>
          </a:p>
        </p:txBody>
      </p:sp>
    </p:spTree>
    <p:extLst>
      <p:ext uri="{BB962C8B-B14F-4D97-AF65-F5344CB8AC3E}">
        <p14:creationId xmlns:p14="http://schemas.microsoft.com/office/powerpoint/2010/main" val="41528911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chaine_complete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(chaine_complete)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17667824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9" name="Image 8">
            <a:extLst>
              <a:ext uri="{FF2B5EF4-FFF2-40B4-BE49-F238E27FC236}">
                <a16:creationId xmlns:a16="http://schemas.microsoft.com/office/drawing/2014/main" id="{648A3600-35D6-476A-B08A-965B95B555E2}"/>
              </a:ext>
            </a:extLst>
          </p:cNvPr>
          <p:cNvPicPr>
            <a:picLocks noChangeAspect="1"/>
          </p:cNvPicPr>
          <p:nvPr/>
        </p:nvPicPr>
        <p:blipFill>
          <a:blip r:embed="rId2"/>
          <a:stretch>
            <a:fillRect/>
          </a:stretch>
        </p:blipFill>
        <p:spPr>
          <a:xfrm>
            <a:off x="771023" y="1201378"/>
            <a:ext cx="10248900" cy="4962525"/>
          </a:xfrm>
          <a:prstGeom prst="rect">
            <a:avLst/>
          </a:prstGeom>
        </p:spPr>
      </p:pic>
    </p:spTree>
    <p:extLst>
      <p:ext uri="{BB962C8B-B14F-4D97-AF65-F5344CB8AC3E}">
        <p14:creationId xmlns:p14="http://schemas.microsoft.com/office/powerpoint/2010/main" val="316413163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F85C37-325C-4EE9-B6B4-08FD84F1C898}"/>
              </a:ext>
            </a:extLst>
          </p:cNvPr>
          <p:cNvPicPr>
            <a:picLocks noChangeAspect="1"/>
          </p:cNvPicPr>
          <p:nvPr/>
        </p:nvPicPr>
        <p:blipFill>
          <a:blip r:embed="rId2"/>
          <a:stretch>
            <a:fillRect/>
          </a:stretch>
        </p:blipFill>
        <p:spPr>
          <a:xfrm>
            <a:off x="923925" y="1052512"/>
            <a:ext cx="10344150" cy="4752975"/>
          </a:xfrm>
          <a:prstGeom prst="rect">
            <a:avLst/>
          </a:prstGeom>
        </p:spPr>
      </p:pic>
    </p:spTree>
    <p:extLst>
      <p:ext uri="{BB962C8B-B14F-4D97-AF65-F5344CB8AC3E}">
        <p14:creationId xmlns:p14="http://schemas.microsoft.com/office/powerpoint/2010/main" val="202189985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AC936BC-A298-4966-8596-E04488ADCF8F}"/>
              </a:ext>
            </a:extLst>
          </p:cNvPr>
          <p:cNvPicPr>
            <a:picLocks noChangeAspect="1"/>
          </p:cNvPicPr>
          <p:nvPr/>
        </p:nvPicPr>
        <p:blipFill>
          <a:blip r:embed="rId2"/>
          <a:stretch>
            <a:fillRect/>
          </a:stretch>
        </p:blipFill>
        <p:spPr>
          <a:xfrm>
            <a:off x="957262" y="881062"/>
            <a:ext cx="10277475" cy="5095875"/>
          </a:xfrm>
          <a:prstGeom prst="rect">
            <a:avLst/>
          </a:prstGeom>
        </p:spPr>
      </p:pic>
    </p:spTree>
    <p:extLst>
      <p:ext uri="{BB962C8B-B14F-4D97-AF65-F5344CB8AC3E}">
        <p14:creationId xmlns:p14="http://schemas.microsoft.com/office/powerpoint/2010/main" val="2678913256"/>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0595773E-505B-4B1B-8532-FAD24FC21405}"/>
              </a:ext>
            </a:extLst>
          </p:cNvPr>
          <p:cNvPicPr>
            <a:picLocks noChangeAspect="1"/>
          </p:cNvPicPr>
          <p:nvPr/>
        </p:nvPicPr>
        <p:blipFill>
          <a:blip r:embed="rId2"/>
          <a:stretch>
            <a:fillRect/>
          </a:stretch>
        </p:blipFill>
        <p:spPr>
          <a:xfrm>
            <a:off x="995362" y="866775"/>
            <a:ext cx="10201275" cy="5124450"/>
          </a:xfrm>
          <a:prstGeom prst="rect">
            <a:avLst/>
          </a:prstGeom>
        </p:spPr>
      </p:pic>
    </p:spTree>
    <p:extLst>
      <p:ext uri="{BB962C8B-B14F-4D97-AF65-F5344CB8AC3E}">
        <p14:creationId xmlns:p14="http://schemas.microsoft.com/office/powerpoint/2010/main" val="207423244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93E9941A-E338-4FB6-879B-613C1B1A23B1}"/>
              </a:ext>
            </a:extLst>
          </p:cNvPr>
          <p:cNvPicPr>
            <a:picLocks noChangeAspect="1"/>
          </p:cNvPicPr>
          <p:nvPr/>
        </p:nvPicPr>
        <p:blipFill>
          <a:blip r:embed="rId2"/>
          <a:stretch>
            <a:fillRect/>
          </a:stretch>
        </p:blipFill>
        <p:spPr>
          <a:xfrm>
            <a:off x="1430504" y="1349375"/>
            <a:ext cx="9058275" cy="4629150"/>
          </a:xfrm>
          <a:prstGeom prst="rect">
            <a:avLst/>
          </a:prstGeom>
        </p:spPr>
      </p:pic>
    </p:spTree>
    <p:extLst>
      <p:ext uri="{BB962C8B-B14F-4D97-AF65-F5344CB8AC3E}">
        <p14:creationId xmlns:p14="http://schemas.microsoft.com/office/powerpoint/2010/main" val="299768546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E787DD8B-31B5-489C-A56D-19C53F44E3B7}"/>
              </a:ext>
            </a:extLst>
          </p:cNvPr>
          <p:cNvPicPr>
            <a:picLocks noChangeAspect="1"/>
          </p:cNvPicPr>
          <p:nvPr/>
        </p:nvPicPr>
        <p:blipFill>
          <a:blip r:embed="rId2"/>
          <a:stretch>
            <a:fillRect/>
          </a:stretch>
        </p:blipFill>
        <p:spPr>
          <a:xfrm>
            <a:off x="985837" y="1085850"/>
            <a:ext cx="10220325" cy="4686300"/>
          </a:xfrm>
          <a:prstGeom prst="rect">
            <a:avLst/>
          </a:prstGeom>
        </p:spPr>
      </p:pic>
    </p:spTree>
    <p:extLst>
      <p:ext uri="{BB962C8B-B14F-4D97-AF65-F5344CB8AC3E}">
        <p14:creationId xmlns:p14="http://schemas.microsoft.com/office/powerpoint/2010/main" val="4225659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D4D23159-13B9-4168-ACBF-61E9778AD8B5}"/>
              </a:ext>
            </a:extLst>
          </p:cNvPr>
          <p:cNvPicPr>
            <a:picLocks noChangeAspect="1"/>
          </p:cNvPicPr>
          <p:nvPr/>
        </p:nvPicPr>
        <p:blipFill>
          <a:blip r:embed="rId2"/>
          <a:stretch>
            <a:fillRect/>
          </a:stretch>
        </p:blipFill>
        <p:spPr>
          <a:xfrm>
            <a:off x="990600" y="1095375"/>
            <a:ext cx="10210800" cy="4667250"/>
          </a:xfrm>
          <a:prstGeom prst="rect">
            <a:avLst/>
          </a:prstGeom>
        </p:spPr>
      </p:pic>
      <p:sp>
        <p:nvSpPr>
          <p:cNvPr id="9" name="ZoneTexte 8">
            <a:extLst>
              <a:ext uri="{FF2B5EF4-FFF2-40B4-BE49-F238E27FC236}">
                <a16:creationId xmlns:a16="http://schemas.microsoft.com/office/drawing/2014/main" id="{FCE1CD2C-08D6-4B3C-90DD-CA1E1F0D52A0}"/>
              </a:ext>
            </a:extLst>
          </p:cNvPr>
          <p:cNvSpPr txBox="1"/>
          <p:nvPr/>
        </p:nvSpPr>
        <p:spPr>
          <a:xfrm>
            <a:off x="990601" y="5915025"/>
            <a:ext cx="9982200" cy="369332"/>
          </a:xfrm>
          <a:prstGeom prst="rect">
            <a:avLst/>
          </a:prstGeom>
          <a:noFill/>
        </p:spPr>
        <p:txBody>
          <a:bodyPr wrap="square" rtlCol="0">
            <a:spAutoFit/>
          </a:bodyPr>
          <a:lstStyle/>
          <a:p>
            <a:r>
              <a:rPr lang="en-US" b="1" dirty="0"/>
              <a:t>side = left</a:t>
            </a:r>
            <a:r>
              <a:rPr lang="en-US" dirty="0"/>
              <a:t> was the first to be added to the window so side = left gets priority</a:t>
            </a:r>
            <a:endParaRPr lang="fr-FR" dirty="0"/>
          </a:p>
        </p:txBody>
      </p:sp>
    </p:spTree>
    <p:extLst>
      <p:ext uri="{BB962C8B-B14F-4D97-AF65-F5344CB8AC3E}">
        <p14:creationId xmlns:p14="http://schemas.microsoft.com/office/powerpoint/2010/main" val="3166618291"/>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8DDC8489-E9BE-4368-B910-B2B63FF0022B}"/>
              </a:ext>
            </a:extLst>
          </p:cNvPr>
          <p:cNvPicPr>
            <a:picLocks noChangeAspect="1"/>
          </p:cNvPicPr>
          <p:nvPr/>
        </p:nvPicPr>
        <p:blipFill>
          <a:blip r:embed="rId2"/>
          <a:stretch>
            <a:fillRect/>
          </a:stretch>
        </p:blipFill>
        <p:spPr>
          <a:xfrm>
            <a:off x="1490662" y="1395412"/>
            <a:ext cx="9210675" cy="4067175"/>
          </a:xfrm>
          <a:prstGeom prst="rect">
            <a:avLst/>
          </a:prstGeom>
        </p:spPr>
      </p:pic>
    </p:spTree>
    <p:extLst>
      <p:ext uri="{BB962C8B-B14F-4D97-AF65-F5344CB8AC3E}">
        <p14:creationId xmlns:p14="http://schemas.microsoft.com/office/powerpoint/2010/main" val="2188808061"/>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295D1D5-7077-4BBA-9882-A435089B112B}"/>
              </a:ext>
            </a:extLst>
          </p:cNvPr>
          <p:cNvPicPr>
            <a:picLocks noChangeAspect="1"/>
          </p:cNvPicPr>
          <p:nvPr/>
        </p:nvPicPr>
        <p:blipFill>
          <a:blip r:embed="rId2"/>
          <a:stretch>
            <a:fillRect/>
          </a:stretch>
        </p:blipFill>
        <p:spPr>
          <a:xfrm>
            <a:off x="1009650" y="1095375"/>
            <a:ext cx="10172700" cy="4667250"/>
          </a:xfrm>
          <a:prstGeom prst="rect">
            <a:avLst/>
          </a:prstGeom>
        </p:spPr>
      </p:pic>
    </p:spTree>
    <p:extLst>
      <p:ext uri="{BB962C8B-B14F-4D97-AF65-F5344CB8AC3E}">
        <p14:creationId xmlns:p14="http://schemas.microsoft.com/office/powerpoint/2010/main" val="327097898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CB1725A2-B97E-4196-92C0-806795AD7571}"/>
              </a:ext>
            </a:extLst>
          </p:cNvPr>
          <p:cNvPicPr>
            <a:picLocks noChangeAspect="1"/>
          </p:cNvPicPr>
          <p:nvPr/>
        </p:nvPicPr>
        <p:blipFill>
          <a:blip r:embed="rId2"/>
          <a:stretch>
            <a:fillRect/>
          </a:stretch>
        </p:blipFill>
        <p:spPr>
          <a:xfrm>
            <a:off x="1528762" y="1366837"/>
            <a:ext cx="9134475" cy="4124325"/>
          </a:xfrm>
          <a:prstGeom prst="rect">
            <a:avLst/>
          </a:prstGeom>
        </p:spPr>
      </p:pic>
    </p:spTree>
    <p:extLst>
      <p:ext uri="{BB962C8B-B14F-4D97-AF65-F5344CB8AC3E}">
        <p14:creationId xmlns:p14="http://schemas.microsoft.com/office/powerpoint/2010/main" val="5119031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29693769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Frame </a:t>
            </a:r>
            <a:r>
              <a:rPr lang="fr-FR" altLang="fr-FR" sz="7200" b="1" dirty="0">
                <a:solidFill>
                  <a:schemeClr val="accent5">
                    <a:lumMod val="75000"/>
                  </a:schemeClr>
                </a:solidFill>
              </a:rPr>
              <a:t>components in tkinter</a:t>
            </a:r>
          </a:p>
        </p:txBody>
      </p:sp>
      <p:pic>
        <p:nvPicPr>
          <p:cNvPr id="8" name="Image 7">
            <a:extLst>
              <a:ext uri="{FF2B5EF4-FFF2-40B4-BE49-F238E27FC236}">
                <a16:creationId xmlns:a16="http://schemas.microsoft.com/office/drawing/2014/main" id="{0FB7F4DE-D0D0-4661-B633-75C14EEE721C}"/>
              </a:ext>
            </a:extLst>
          </p:cNvPr>
          <p:cNvPicPr>
            <a:picLocks noChangeAspect="1"/>
          </p:cNvPicPr>
          <p:nvPr/>
        </p:nvPicPr>
        <p:blipFill>
          <a:blip r:embed="rId2"/>
          <a:stretch>
            <a:fillRect/>
          </a:stretch>
        </p:blipFill>
        <p:spPr>
          <a:xfrm>
            <a:off x="1238250" y="1624012"/>
            <a:ext cx="9715500" cy="3609975"/>
          </a:xfrm>
          <a:prstGeom prst="rect">
            <a:avLst/>
          </a:prstGeom>
        </p:spPr>
      </p:pic>
    </p:spTree>
    <p:extLst>
      <p:ext uri="{BB962C8B-B14F-4D97-AF65-F5344CB8AC3E}">
        <p14:creationId xmlns:p14="http://schemas.microsoft.com/office/powerpoint/2010/main" val="205647159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a:solidFill>
                  <a:schemeClr val="accent5">
                    <a:lumMod val="75000"/>
                  </a:schemeClr>
                </a:solidFill>
              </a:rPr>
              <a:t>Frame </a:t>
            </a:r>
            <a:r>
              <a:rPr lang="fr-FR" altLang="fr-FR" sz="7200" b="1">
                <a:solidFill>
                  <a:schemeClr val="accent5">
                    <a:lumMod val="75000"/>
                  </a:schemeClr>
                </a:solidFill>
              </a:rPr>
              <a:t>components in tkinter</a:t>
            </a:r>
            <a:endParaRPr lang="fr-FR" altLang="fr-FR" sz="7200" b="1" dirty="0">
              <a:solidFill>
                <a:schemeClr val="accent5">
                  <a:lumMod val="75000"/>
                </a:schemeClr>
              </a:solidFill>
            </a:endParaRPr>
          </a:p>
        </p:txBody>
      </p:sp>
      <p:grpSp>
        <p:nvGrpSpPr>
          <p:cNvPr id="19" name="Groupe 18">
            <a:extLst>
              <a:ext uri="{FF2B5EF4-FFF2-40B4-BE49-F238E27FC236}">
                <a16:creationId xmlns:a16="http://schemas.microsoft.com/office/drawing/2014/main" id="{96283238-F706-40BF-93F4-CDEED995E9A0}"/>
              </a:ext>
            </a:extLst>
          </p:cNvPr>
          <p:cNvGrpSpPr/>
          <p:nvPr/>
        </p:nvGrpSpPr>
        <p:grpSpPr>
          <a:xfrm>
            <a:off x="28573" y="964477"/>
            <a:ext cx="11896729" cy="5756998"/>
            <a:chOff x="28573" y="964477"/>
            <a:chExt cx="11896729" cy="5756998"/>
          </a:xfrm>
        </p:grpSpPr>
        <p:grpSp>
          <p:nvGrpSpPr>
            <p:cNvPr id="15" name="Groupe 14">
              <a:extLst>
                <a:ext uri="{FF2B5EF4-FFF2-40B4-BE49-F238E27FC236}">
                  <a16:creationId xmlns:a16="http://schemas.microsoft.com/office/drawing/2014/main" id="{1A7C6799-36D6-4F29-98D6-5F33986B25D7}"/>
                </a:ext>
              </a:extLst>
            </p:cNvPr>
            <p:cNvGrpSpPr/>
            <p:nvPr/>
          </p:nvGrpSpPr>
          <p:grpSpPr>
            <a:xfrm>
              <a:off x="28573" y="964477"/>
              <a:ext cx="11896729" cy="5756998"/>
              <a:chOff x="28573" y="964477"/>
              <a:chExt cx="11896729" cy="5756998"/>
            </a:xfrm>
          </p:grpSpPr>
          <p:pic>
            <p:nvPicPr>
              <p:cNvPr id="6" name="Image 5">
                <a:extLst>
                  <a:ext uri="{FF2B5EF4-FFF2-40B4-BE49-F238E27FC236}">
                    <a16:creationId xmlns:a16="http://schemas.microsoft.com/office/drawing/2014/main" id="{6A8CA13F-6780-4CFA-A25A-ED894B8C5C31}"/>
                  </a:ext>
                </a:extLst>
              </p:cNvPr>
              <p:cNvPicPr>
                <a:picLocks noChangeAspect="1"/>
              </p:cNvPicPr>
              <p:nvPr/>
            </p:nvPicPr>
            <p:blipFill>
              <a:blip r:embed="rId2"/>
              <a:stretch>
                <a:fillRect/>
              </a:stretch>
            </p:blipFill>
            <p:spPr>
              <a:xfrm>
                <a:off x="28573" y="964477"/>
                <a:ext cx="6815388" cy="5756998"/>
              </a:xfrm>
              <a:prstGeom prst="rect">
                <a:avLst/>
              </a:prstGeom>
            </p:spPr>
          </p:pic>
          <p:pic>
            <p:nvPicPr>
              <p:cNvPr id="10" name="Image 9">
                <a:extLst>
                  <a:ext uri="{FF2B5EF4-FFF2-40B4-BE49-F238E27FC236}">
                    <a16:creationId xmlns:a16="http://schemas.microsoft.com/office/drawing/2014/main" id="{58DB926C-9D25-43D4-983C-7B5CECB98A54}"/>
                  </a:ext>
                </a:extLst>
              </p:cNvPr>
              <p:cNvPicPr>
                <a:picLocks noChangeAspect="1"/>
              </p:cNvPicPr>
              <p:nvPr/>
            </p:nvPicPr>
            <p:blipFill>
              <a:blip r:embed="rId3"/>
              <a:stretch>
                <a:fillRect/>
              </a:stretch>
            </p:blipFill>
            <p:spPr>
              <a:xfrm>
                <a:off x="8074944" y="1508460"/>
                <a:ext cx="952500" cy="552450"/>
              </a:xfrm>
              <a:prstGeom prst="rect">
                <a:avLst/>
              </a:prstGeom>
            </p:spPr>
          </p:pic>
          <p:sp>
            <p:nvSpPr>
              <p:cNvPr id="11" name="ZoneTexte 10">
                <a:extLst>
                  <a:ext uri="{FF2B5EF4-FFF2-40B4-BE49-F238E27FC236}">
                    <a16:creationId xmlns:a16="http://schemas.microsoft.com/office/drawing/2014/main" id="{084D87B5-3759-4A45-A1AE-3B0958DB1462}"/>
                  </a:ext>
                </a:extLst>
              </p:cNvPr>
              <p:cNvSpPr txBox="1"/>
              <p:nvPr/>
            </p:nvSpPr>
            <p:spPr>
              <a:xfrm>
                <a:off x="6972300" y="2428875"/>
                <a:ext cx="4953002" cy="646331"/>
              </a:xfrm>
              <a:prstGeom prst="rect">
                <a:avLst/>
              </a:prstGeom>
              <a:noFill/>
            </p:spPr>
            <p:txBody>
              <a:bodyPr wrap="square" rtlCol="0">
                <a:spAutoFit/>
              </a:bodyPr>
              <a:lstStyle/>
              <a:p>
                <a:r>
                  <a:rPr lang="en-US" dirty="0"/>
                  <a:t>The padding apply clockwise order starting at the left. </a:t>
                </a:r>
                <a:endParaRPr lang="fr-FR" dirty="0"/>
              </a:p>
            </p:txBody>
          </p:sp>
          <p:cxnSp>
            <p:nvCxnSpPr>
              <p:cNvPr id="13" name="Connecteur droit avec flèche 12">
                <a:extLst>
                  <a:ext uri="{FF2B5EF4-FFF2-40B4-BE49-F238E27FC236}">
                    <a16:creationId xmlns:a16="http://schemas.microsoft.com/office/drawing/2014/main" id="{8EAC405B-69D1-4472-9182-23E980AA219F}"/>
                  </a:ext>
                </a:extLst>
              </p:cNvPr>
              <p:cNvCxnSpPr>
                <a:stCxn id="11" idx="1"/>
              </p:cNvCxnSpPr>
              <p:nvPr/>
            </p:nvCxnSpPr>
            <p:spPr>
              <a:xfrm flipH="1">
                <a:off x="3190875" y="2752041"/>
                <a:ext cx="3781425" cy="113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87233CF-1FE7-48DF-8ADA-FAD2EE15283F}"/>
                  </a:ext>
                </a:extLst>
              </p:cNvPr>
              <p:cNvSpPr txBox="1"/>
              <p:nvPr/>
            </p:nvSpPr>
            <p:spPr>
              <a:xfrm>
                <a:off x="6963023" y="3586731"/>
                <a:ext cx="4953002" cy="369332"/>
              </a:xfrm>
              <a:prstGeom prst="rect">
                <a:avLst/>
              </a:prstGeom>
              <a:noFill/>
            </p:spPr>
            <p:txBody>
              <a:bodyPr wrap="square" rtlCol="0">
                <a:spAutoFit/>
              </a:bodyPr>
              <a:lstStyle/>
              <a:p>
                <a:r>
                  <a:rPr lang="en-US" dirty="0"/>
                  <a:t>When you have 2 values they applied left and right</a:t>
                </a:r>
                <a:endParaRPr lang="fr-FR" dirty="0"/>
              </a:p>
            </p:txBody>
          </p:sp>
        </p:grpSp>
        <p:cxnSp>
          <p:nvCxnSpPr>
            <p:cNvPr id="18" name="Connecteur droit avec flèche 17">
              <a:extLst>
                <a:ext uri="{FF2B5EF4-FFF2-40B4-BE49-F238E27FC236}">
                  <a16:creationId xmlns:a16="http://schemas.microsoft.com/office/drawing/2014/main" id="{07C8B770-90F0-47DB-95DC-A0CECAD4DC17}"/>
                </a:ext>
              </a:extLst>
            </p:cNvPr>
            <p:cNvCxnSpPr>
              <a:cxnSpLocks/>
            </p:cNvCxnSpPr>
            <p:nvPr/>
          </p:nvCxnSpPr>
          <p:spPr>
            <a:xfrm flipH="1">
              <a:off x="2566737" y="3772717"/>
              <a:ext cx="4336756" cy="781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808022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The Tkinter Grid Geometry manager</a:t>
            </a:r>
            <a:endParaRPr lang="fr-FR" altLang="fr-FR" sz="6600" b="1" dirty="0">
              <a:solidFill>
                <a:schemeClr val="accent5">
                  <a:lumMod val="75000"/>
                </a:schemeClr>
              </a:solidFill>
            </a:endParaRPr>
          </a:p>
        </p:txBody>
      </p:sp>
      <p:pic>
        <p:nvPicPr>
          <p:cNvPr id="8" name="Image 7">
            <a:extLst>
              <a:ext uri="{FF2B5EF4-FFF2-40B4-BE49-F238E27FC236}">
                <a16:creationId xmlns:a16="http://schemas.microsoft.com/office/drawing/2014/main" id="{106F1C7B-076D-4B4A-972D-68606A0A2BBA}"/>
              </a:ext>
            </a:extLst>
          </p:cNvPr>
          <p:cNvPicPr>
            <a:picLocks noChangeAspect="1"/>
          </p:cNvPicPr>
          <p:nvPr/>
        </p:nvPicPr>
        <p:blipFill>
          <a:blip r:embed="rId2"/>
          <a:stretch>
            <a:fillRect/>
          </a:stretch>
        </p:blipFill>
        <p:spPr>
          <a:xfrm>
            <a:off x="57149" y="836875"/>
            <a:ext cx="4766343" cy="5884600"/>
          </a:xfrm>
          <a:prstGeom prst="rect">
            <a:avLst/>
          </a:prstGeom>
        </p:spPr>
      </p:pic>
      <p:pic>
        <p:nvPicPr>
          <p:cNvPr id="12" name="Image 11">
            <a:extLst>
              <a:ext uri="{FF2B5EF4-FFF2-40B4-BE49-F238E27FC236}">
                <a16:creationId xmlns:a16="http://schemas.microsoft.com/office/drawing/2014/main" id="{B7D49B3D-9B43-4C1C-A523-E7A4E1D84D29}"/>
              </a:ext>
            </a:extLst>
          </p:cNvPr>
          <p:cNvPicPr>
            <a:picLocks noChangeAspect="1"/>
          </p:cNvPicPr>
          <p:nvPr/>
        </p:nvPicPr>
        <p:blipFill>
          <a:blip r:embed="rId3"/>
          <a:stretch>
            <a:fillRect/>
          </a:stretch>
        </p:blipFill>
        <p:spPr>
          <a:xfrm>
            <a:off x="5524499" y="1062037"/>
            <a:ext cx="4019551" cy="800997"/>
          </a:xfrm>
          <a:prstGeom prst="rect">
            <a:avLst/>
          </a:prstGeom>
        </p:spPr>
      </p:pic>
    </p:spTree>
    <p:extLst>
      <p:ext uri="{BB962C8B-B14F-4D97-AF65-F5344CB8AC3E}">
        <p14:creationId xmlns:p14="http://schemas.microsoft.com/office/powerpoint/2010/main" val="1714081286"/>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Label’s in Tkinter</a:t>
            </a:r>
            <a:endParaRPr lang="fr-FR" altLang="fr-FR" sz="6600" b="1" dirty="0">
              <a:solidFill>
                <a:schemeClr val="accent5">
                  <a:lumMod val="75000"/>
                </a:schemeClr>
              </a:solidFill>
            </a:endParaRPr>
          </a:p>
        </p:txBody>
      </p:sp>
      <p:pic>
        <p:nvPicPr>
          <p:cNvPr id="6" name="Image 5">
            <a:extLst>
              <a:ext uri="{FF2B5EF4-FFF2-40B4-BE49-F238E27FC236}">
                <a16:creationId xmlns:a16="http://schemas.microsoft.com/office/drawing/2014/main" id="{63C902BC-409F-4711-9826-4F4784C9FC87}"/>
              </a:ext>
            </a:extLst>
          </p:cNvPr>
          <p:cNvPicPr>
            <a:picLocks noChangeAspect="1"/>
          </p:cNvPicPr>
          <p:nvPr/>
        </p:nvPicPr>
        <p:blipFill>
          <a:blip r:embed="rId2"/>
          <a:stretch>
            <a:fillRect/>
          </a:stretch>
        </p:blipFill>
        <p:spPr>
          <a:xfrm>
            <a:off x="0" y="789500"/>
            <a:ext cx="5334000" cy="2427807"/>
          </a:xfrm>
          <a:prstGeom prst="rect">
            <a:avLst/>
          </a:prstGeom>
        </p:spPr>
      </p:pic>
      <p:pic>
        <p:nvPicPr>
          <p:cNvPr id="10" name="Image 9">
            <a:extLst>
              <a:ext uri="{FF2B5EF4-FFF2-40B4-BE49-F238E27FC236}">
                <a16:creationId xmlns:a16="http://schemas.microsoft.com/office/drawing/2014/main" id="{64694C26-C96C-4154-BC06-0B12BC4397A6}"/>
              </a:ext>
            </a:extLst>
          </p:cNvPr>
          <p:cNvPicPr>
            <a:picLocks noChangeAspect="1"/>
          </p:cNvPicPr>
          <p:nvPr/>
        </p:nvPicPr>
        <p:blipFill>
          <a:blip r:embed="rId3"/>
          <a:stretch>
            <a:fillRect/>
          </a:stretch>
        </p:blipFill>
        <p:spPr>
          <a:xfrm>
            <a:off x="6386512" y="809875"/>
            <a:ext cx="1647825" cy="1266825"/>
          </a:xfrm>
          <a:prstGeom prst="rect">
            <a:avLst/>
          </a:prstGeom>
        </p:spPr>
      </p:pic>
      <p:sp>
        <p:nvSpPr>
          <p:cNvPr id="11" name="ZoneTexte 10">
            <a:extLst>
              <a:ext uri="{FF2B5EF4-FFF2-40B4-BE49-F238E27FC236}">
                <a16:creationId xmlns:a16="http://schemas.microsoft.com/office/drawing/2014/main" id="{3AE0883B-8A17-42EE-924F-B942E5953DEF}"/>
              </a:ext>
            </a:extLst>
          </p:cNvPr>
          <p:cNvSpPr txBox="1"/>
          <p:nvPr/>
        </p:nvSpPr>
        <p:spPr>
          <a:xfrm>
            <a:off x="6095999" y="2238375"/>
            <a:ext cx="4752975" cy="646331"/>
          </a:xfrm>
          <a:prstGeom prst="rect">
            <a:avLst/>
          </a:prstGeom>
          <a:noFill/>
        </p:spPr>
        <p:txBody>
          <a:bodyPr wrap="square" rtlCol="0">
            <a:spAutoFit/>
          </a:bodyPr>
          <a:lstStyle/>
          <a:p>
            <a:r>
              <a:rPr lang="en-US" dirty="0"/>
              <a:t>Let’s change the font size which is too small and include an image</a:t>
            </a:r>
            <a:endParaRPr lang="fr-FR" dirty="0"/>
          </a:p>
        </p:txBody>
      </p:sp>
      <p:sp>
        <p:nvSpPr>
          <p:cNvPr id="16" name="ZoneTexte 15">
            <a:extLst>
              <a:ext uri="{FF2B5EF4-FFF2-40B4-BE49-F238E27FC236}">
                <a16:creationId xmlns:a16="http://schemas.microsoft.com/office/drawing/2014/main" id="{9FA8AF7A-CD57-4B9E-9A8D-573976DC8A94}"/>
              </a:ext>
            </a:extLst>
          </p:cNvPr>
          <p:cNvSpPr txBox="1"/>
          <p:nvPr/>
        </p:nvSpPr>
        <p:spPr>
          <a:xfrm>
            <a:off x="5948362" y="4140497"/>
            <a:ext cx="4752975" cy="646331"/>
          </a:xfrm>
          <a:prstGeom prst="rect">
            <a:avLst/>
          </a:prstGeom>
          <a:noFill/>
        </p:spPr>
        <p:txBody>
          <a:bodyPr wrap="square" rtlCol="0">
            <a:spAutoFit/>
          </a:bodyPr>
          <a:lstStyle/>
          <a:p>
            <a:r>
              <a:rPr lang="en-US" dirty="0"/>
              <a:t>Resize the image to get it fit within the root window</a:t>
            </a:r>
            <a:endParaRPr lang="fr-FR" dirty="0"/>
          </a:p>
        </p:txBody>
      </p:sp>
      <p:pic>
        <p:nvPicPr>
          <p:cNvPr id="21" name="Image 20">
            <a:extLst>
              <a:ext uri="{FF2B5EF4-FFF2-40B4-BE49-F238E27FC236}">
                <a16:creationId xmlns:a16="http://schemas.microsoft.com/office/drawing/2014/main" id="{9C1EAC50-9961-4D89-A858-F495C0ACB962}"/>
              </a:ext>
            </a:extLst>
          </p:cNvPr>
          <p:cNvPicPr>
            <a:picLocks noChangeAspect="1"/>
          </p:cNvPicPr>
          <p:nvPr/>
        </p:nvPicPr>
        <p:blipFill>
          <a:blip r:embed="rId4"/>
          <a:stretch>
            <a:fillRect/>
          </a:stretch>
        </p:blipFill>
        <p:spPr>
          <a:xfrm>
            <a:off x="6886200" y="4812594"/>
            <a:ext cx="3248276" cy="1912066"/>
          </a:xfrm>
          <a:prstGeom prst="rect">
            <a:avLst/>
          </a:prstGeom>
        </p:spPr>
      </p:pic>
      <p:pic>
        <p:nvPicPr>
          <p:cNvPr id="23" name="Image 22">
            <a:extLst>
              <a:ext uri="{FF2B5EF4-FFF2-40B4-BE49-F238E27FC236}">
                <a16:creationId xmlns:a16="http://schemas.microsoft.com/office/drawing/2014/main" id="{E029CDD6-EBA9-4989-9E47-6240D6AB1FA6}"/>
              </a:ext>
            </a:extLst>
          </p:cNvPr>
          <p:cNvPicPr>
            <a:picLocks noChangeAspect="1"/>
          </p:cNvPicPr>
          <p:nvPr/>
        </p:nvPicPr>
        <p:blipFill>
          <a:blip r:embed="rId5"/>
          <a:stretch>
            <a:fillRect/>
          </a:stretch>
        </p:blipFill>
        <p:spPr>
          <a:xfrm>
            <a:off x="266324" y="3269328"/>
            <a:ext cx="4057901" cy="3452147"/>
          </a:xfrm>
          <a:prstGeom prst="rect">
            <a:avLst/>
          </a:prstGeom>
        </p:spPr>
      </p:pic>
      <p:cxnSp>
        <p:nvCxnSpPr>
          <p:cNvPr id="18" name="Connecteur droit avec flèche 17">
            <a:extLst>
              <a:ext uri="{FF2B5EF4-FFF2-40B4-BE49-F238E27FC236}">
                <a16:creationId xmlns:a16="http://schemas.microsoft.com/office/drawing/2014/main" id="{E1B86B92-8F37-4382-81E1-CE5509848549}"/>
              </a:ext>
            </a:extLst>
          </p:cNvPr>
          <p:cNvCxnSpPr>
            <a:cxnSpLocks/>
          </p:cNvCxnSpPr>
          <p:nvPr/>
        </p:nvCxnSpPr>
        <p:spPr>
          <a:xfrm flipH="1">
            <a:off x="2510589" y="4473098"/>
            <a:ext cx="3437773" cy="1029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016769"/>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9600" b="1" dirty="0">
                <a:solidFill>
                  <a:schemeClr val="accent5">
                    <a:lumMod val="75000"/>
                  </a:schemeClr>
                </a:solidFill>
              </a:rPr>
              <a:t>Label’s in Tkinter</a:t>
            </a:r>
            <a:endParaRPr lang="fr-FR" altLang="fr-FR" sz="9600" b="1" dirty="0">
              <a:solidFill>
                <a:schemeClr val="accent5">
                  <a:lumMod val="75000"/>
                </a:schemeClr>
              </a:solidFill>
            </a:endParaRPr>
          </a:p>
        </p:txBody>
      </p:sp>
      <p:pic>
        <p:nvPicPr>
          <p:cNvPr id="6" name="Image 5">
            <a:extLst>
              <a:ext uri="{FF2B5EF4-FFF2-40B4-BE49-F238E27FC236}">
                <a16:creationId xmlns:a16="http://schemas.microsoft.com/office/drawing/2014/main" id="{DFE5DEB9-C192-4E29-AC1E-D99A6E61EC6F}"/>
              </a:ext>
            </a:extLst>
          </p:cNvPr>
          <p:cNvPicPr>
            <a:picLocks noChangeAspect="1"/>
          </p:cNvPicPr>
          <p:nvPr/>
        </p:nvPicPr>
        <p:blipFill>
          <a:blip r:embed="rId2"/>
          <a:stretch>
            <a:fillRect/>
          </a:stretch>
        </p:blipFill>
        <p:spPr>
          <a:xfrm>
            <a:off x="4267200" y="1585912"/>
            <a:ext cx="3657600" cy="3686175"/>
          </a:xfrm>
          <a:prstGeom prst="rect">
            <a:avLst/>
          </a:prstGeom>
        </p:spPr>
      </p:pic>
    </p:spTree>
    <p:extLst>
      <p:ext uri="{BB962C8B-B14F-4D97-AF65-F5344CB8AC3E}">
        <p14:creationId xmlns:p14="http://schemas.microsoft.com/office/powerpoint/2010/main" val="712554859"/>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2" name="Image 11">
            <a:extLst>
              <a:ext uri="{FF2B5EF4-FFF2-40B4-BE49-F238E27FC236}">
                <a16:creationId xmlns:a16="http://schemas.microsoft.com/office/drawing/2014/main" id="{7FFC5BA9-9266-425D-9A92-60D0211AE764}"/>
              </a:ext>
            </a:extLst>
          </p:cNvPr>
          <p:cNvPicPr>
            <a:picLocks noChangeAspect="1"/>
          </p:cNvPicPr>
          <p:nvPr/>
        </p:nvPicPr>
        <p:blipFill>
          <a:blip r:embed="rId2"/>
          <a:stretch>
            <a:fillRect/>
          </a:stretch>
        </p:blipFill>
        <p:spPr>
          <a:xfrm>
            <a:off x="213065" y="1472363"/>
            <a:ext cx="8505825" cy="4772025"/>
          </a:xfrm>
          <a:prstGeom prst="rect">
            <a:avLst/>
          </a:prstGeom>
        </p:spPr>
      </p:pic>
      <p:cxnSp>
        <p:nvCxnSpPr>
          <p:cNvPr id="10" name="Connecteur droit avec flèche 9">
            <a:extLst>
              <a:ext uri="{FF2B5EF4-FFF2-40B4-BE49-F238E27FC236}">
                <a16:creationId xmlns:a16="http://schemas.microsoft.com/office/drawing/2014/main" id="{BDF34675-4C6E-4B22-A5A7-1AAD278B9DF4}"/>
              </a:ext>
            </a:extLst>
          </p:cNvPr>
          <p:cNvCxnSpPr>
            <a:cxnSpLocks/>
          </p:cNvCxnSpPr>
          <p:nvPr/>
        </p:nvCxnSpPr>
        <p:spPr>
          <a:xfrm flipH="1">
            <a:off x="2302042" y="3602204"/>
            <a:ext cx="661738" cy="368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862459"/>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3" name="Image 12">
            <a:extLst>
              <a:ext uri="{FF2B5EF4-FFF2-40B4-BE49-F238E27FC236}">
                <a16:creationId xmlns:a16="http://schemas.microsoft.com/office/drawing/2014/main" id="{A60F0A57-CC78-4D6C-BC65-D51CDBA0F118}"/>
              </a:ext>
            </a:extLst>
          </p:cNvPr>
          <p:cNvPicPr>
            <a:picLocks noChangeAspect="1"/>
          </p:cNvPicPr>
          <p:nvPr/>
        </p:nvPicPr>
        <p:blipFill>
          <a:blip r:embed="rId2"/>
          <a:stretch>
            <a:fillRect/>
          </a:stretch>
        </p:blipFill>
        <p:spPr>
          <a:xfrm>
            <a:off x="28573" y="1055205"/>
            <a:ext cx="5696687" cy="5586854"/>
          </a:xfrm>
          <a:prstGeom prst="rect">
            <a:avLst/>
          </a:prstGeom>
        </p:spPr>
      </p:pic>
      <p:pic>
        <p:nvPicPr>
          <p:cNvPr id="15" name="Image 14">
            <a:extLst>
              <a:ext uri="{FF2B5EF4-FFF2-40B4-BE49-F238E27FC236}">
                <a16:creationId xmlns:a16="http://schemas.microsoft.com/office/drawing/2014/main" id="{66A0D96B-E705-4544-8604-D5450CC52CF5}"/>
              </a:ext>
            </a:extLst>
          </p:cNvPr>
          <p:cNvPicPr>
            <a:picLocks noChangeAspect="1"/>
          </p:cNvPicPr>
          <p:nvPr/>
        </p:nvPicPr>
        <p:blipFill>
          <a:blip r:embed="rId3"/>
          <a:stretch>
            <a:fillRect/>
          </a:stretch>
        </p:blipFill>
        <p:spPr>
          <a:xfrm>
            <a:off x="6067427" y="1055205"/>
            <a:ext cx="4911108" cy="3524250"/>
          </a:xfrm>
          <a:prstGeom prst="rect">
            <a:avLst/>
          </a:prstGeom>
        </p:spPr>
      </p:pic>
      <p:pic>
        <p:nvPicPr>
          <p:cNvPr id="21" name="Image 20">
            <a:extLst>
              <a:ext uri="{FF2B5EF4-FFF2-40B4-BE49-F238E27FC236}">
                <a16:creationId xmlns:a16="http://schemas.microsoft.com/office/drawing/2014/main" id="{E8816DDB-04C2-42E9-8CAF-DE75F90758DB}"/>
              </a:ext>
            </a:extLst>
          </p:cNvPr>
          <p:cNvPicPr>
            <a:picLocks noChangeAspect="1"/>
          </p:cNvPicPr>
          <p:nvPr/>
        </p:nvPicPr>
        <p:blipFill>
          <a:blip r:embed="rId4"/>
          <a:stretch>
            <a:fillRect/>
          </a:stretch>
        </p:blipFill>
        <p:spPr>
          <a:xfrm>
            <a:off x="6067427" y="4663110"/>
            <a:ext cx="4410075" cy="1800225"/>
          </a:xfrm>
          <a:prstGeom prst="rect">
            <a:avLst/>
          </a:prstGeom>
        </p:spPr>
      </p:pic>
    </p:spTree>
    <p:extLst>
      <p:ext uri="{BB962C8B-B14F-4D97-AF65-F5344CB8AC3E}">
        <p14:creationId xmlns:p14="http://schemas.microsoft.com/office/powerpoint/2010/main" val="253758160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8" name="Image 7">
            <a:extLst>
              <a:ext uri="{FF2B5EF4-FFF2-40B4-BE49-F238E27FC236}">
                <a16:creationId xmlns:a16="http://schemas.microsoft.com/office/drawing/2014/main" id="{58EEE6B6-3503-422C-A390-4ED761EFB094}"/>
              </a:ext>
            </a:extLst>
          </p:cNvPr>
          <p:cNvPicPr>
            <a:picLocks noChangeAspect="1"/>
          </p:cNvPicPr>
          <p:nvPr/>
        </p:nvPicPr>
        <p:blipFill>
          <a:blip r:embed="rId2"/>
          <a:stretch>
            <a:fillRect/>
          </a:stretch>
        </p:blipFill>
        <p:spPr>
          <a:xfrm>
            <a:off x="4167187" y="1600200"/>
            <a:ext cx="3857625" cy="3657600"/>
          </a:xfrm>
          <a:prstGeom prst="rect">
            <a:avLst/>
          </a:prstGeom>
        </p:spPr>
      </p:pic>
      <p:sp>
        <p:nvSpPr>
          <p:cNvPr id="9" name="ZoneTexte 8">
            <a:extLst>
              <a:ext uri="{FF2B5EF4-FFF2-40B4-BE49-F238E27FC236}">
                <a16:creationId xmlns:a16="http://schemas.microsoft.com/office/drawing/2014/main" id="{B32E0628-96C8-4C23-9A22-626DC66C0C95}"/>
              </a:ext>
            </a:extLst>
          </p:cNvPr>
          <p:cNvSpPr txBox="1"/>
          <p:nvPr/>
        </p:nvSpPr>
        <p:spPr>
          <a:xfrm>
            <a:off x="3505200" y="5576288"/>
            <a:ext cx="6697579" cy="369332"/>
          </a:xfrm>
          <a:prstGeom prst="rect">
            <a:avLst/>
          </a:prstGeom>
          <a:noFill/>
        </p:spPr>
        <p:txBody>
          <a:bodyPr wrap="square" rtlCol="0">
            <a:spAutoFit/>
          </a:bodyPr>
          <a:lstStyle/>
          <a:p>
            <a:r>
              <a:rPr lang="fr-FR" dirty="0">
                <a:hlinkClick r:id="rId3"/>
              </a:rPr>
              <a:t>https://blog.teclado.com/tkinter-placeholder-entry-field/</a:t>
            </a:r>
            <a:endParaRPr lang="fr-FR" dirty="0"/>
          </a:p>
        </p:txBody>
      </p:sp>
    </p:spTree>
    <p:extLst>
      <p:ext uri="{BB962C8B-B14F-4D97-AF65-F5344CB8AC3E}">
        <p14:creationId xmlns:p14="http://schemas.microsoft.com/office/powerpoint/2010/main" val="292755473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8" name="Image 7">
            <a:extLst>
              <a:ext uri="{FF2B5EF4-FFF2-40B4-BE49-F238E27FC236}">
                <a16:creationId xmlns:a16="http://schemas.microsoft.com/office/drawing/2014/main" id="{E149F525-D544-4E44-AF08-8A75C074C4C6}"/>
              </a:ext>
            </a:extLst>
          </p:cNvPr>
          <p:cNvPicPr>
            <a:picLocks noChangeAspect="1"/>
          </p:cNvPicPr>
          <p:nvPr/>
        </p:nvPicPr>
        <p:blipFill>
          <a:blip r:embed="rId2"/>
          <a:stretch>
            <a:fillRect/>
          </a:stretch>
        </p:blipFill>
        <p:spPr>
          <a:xfrm>
            <a:off x="909637" y="1252773"/>
            <a:ext cx="9610725" cy="4521302"/>
          </a:xfrm>
          <a:prstGeom prst="rect">
            <a:avLst/>
          </a:prstGeom>
        </p:spPr>
      </p:pic>
    </p:spTree>
    <p:extLst>
      <p:ext uri="{BB962C8B-B14F-4D97-AF65-F5344CB8AC3E}">
        <p14:creationId xmlns:p14="http://schemas.microsoft.com/office/powerpoint/2010/main" val="995196739"/>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6" name="Image 5">
            <a:extLst>
              <a:ext uri="{FF2B5EF4-FFF2-40B4-BE49-F238E27FC236}">
                <a16:creationId xmlns:a16="http://schemas.microsoft.com/office/drawing/2014/main" id="{18E88145-9999-4EA6-B31F-8A8E8A11A72F}"/>
              </a:ext>
            </a:extLst>
          </p:cNvPr>
          <p:cNvPicPr>
            <a:picLocks noChangeAspect="1"/>
          </p:cNvPicPr>
          <p:nvPr/>
        </p:nvPicPr>
        <p:blipFill>
          <a:blip r:embed="rId2"/>
          <a:stretch>
            <a:fillRect/>
          </a:stretch>
        </p:blipFill>
        <p:spPr>
          <a:xfrm>
            <a:off x="4081462" y="1566862"/>
            <a:ext cx="4029075" cy="3724275"/>
          </a:xfrm>
          <a:prstGeom prst="rect">
            <a:avLst/>
          </a:prstGeom>
        </p:spPr>
      </p:pic>
    </p:spTree>
    <p:extLst>
      <p:ext uri="{BB962C8B-B14F-4D97-AF65-F5344CB8AC3E}">
        <p14:creationId xmlns:p14="http://schemas.microsoft.com/office/powerpoint/2010/main" val="38952744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358196858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8" name="Image 7">
            <a:extLst>
              <a:ext uri="{FF2B5EF4-FFF2-40B4-BE49-F238E27FC236}">
                <a16:creationId xmlns:a16="http://schemas.microsoft.com/office/drawing/2014/main" id="{74E27998-501A-43A4-A84F-CEDD8B8799E9}"/>
              </a:ext>
            </a:extLst>
          </p:cNvPr>
          <p:cNvPicPr>
            <a:picLocks noChangeAspect="1"/>
          </p:cNvPicPr>
          <p:nvPr/>
        </p:nvPicPr>
        <p:blipFill>
          <a:blip r:embed="rId2"/>
          <a:stretch>
            <a:fillRect/>
          </a:stretch>
        </p:blipFill>
        <p:spPr>
          <a:xfrm>
            <a:off x="508334" y="1135062"/>
            <a:ext cx="10934700" cy="5057775"/>
          </a:xfrm>
          <a:prstGeom prst="rect">
            <a:avLst/>
          </a:prstGeom>
        </p:spPr>
      </p:pic>
    </p:spTree>
    <p:extLst>
      <p:ext uri="{BB962C8B-B14F-4D97-AF65-F5344CB8AC3E}">
        <p14:creationId xmlns:p14="http://schemas.microsoft.com/office/powerpoint/2010/main" val="377663495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6" name="Image 5">
            <a:extLst>
              <a:ext uri="{FF2B5EF4-FFF2-40B4-BE49-F238E27FC236}">
                <a16:creationId xmlns:a16="http://schemas.microsoft.com/office/drawing/2014/main" id="{7AE510D8-E22C-4DD2-9056-E6D48084524F}"/>
              </a:ext>
            </a:extLst>
          </p:cNvPr>
          <p:cNvPicPr>
            <a:picLocks noChangeAspect="1"/>
          </p:cNvPicPr>
          <p:nvPr/>
        </p:nvPicPr>
        <p:blipFill>
          <a:blip r:embed="rId2"/>
          <a:stretch>
            <a:fillRect/>
          </a:stretch>
        </p:blipFill>
        <p:spPr>
          <a:xfrm>
            <a:off x="4005262" y="1971675"/>
            <a:ext cx="4181475" cy="2914650"/>
          </a:xfrm>
          <a:prstGeom prst="rect">
            <a:avLst/>
          </a:prstGeom>
        </p:spPr>
      </p:pic>
    </p:spTree>
    <p:extLst>
      <p:ext uri="{BB962C8B-B14F-4D97-AF65-F5344CB8AC3E}">
        <p14:creationId xmlns:p14="http://schemas.microsoft.com/office/powerpoint/2010/main" val="151763678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6" name="Image 5">
            <a:extLst>
              <a:ext uri="{FF2B5EF4-FFF2-40B4-BE49-F238E27FC236}">
                <a16:creationId xmlns:a16="http://schemas.microsoft.com/office/drawing/2014/main" id="{87257770-7DC7-4CF0-9B08-F44872D50D67}"/>
              </a:ext>
            </a:extLst>
          </p:cNvPr>
          <p:cNvPicPr>
            <a:picLocks noChangeAspect="1"/>
          </p:cNvPicPr>
          <p:nvPr/>
        </p:nvPicPr>
        <p:blipFill>
          <a:blip r:embed="rId2"/>
          <a:stretch>
            <a:fillRect/>
          </a:stretch>
        </p:blipFill>
        <p:spPr>
          <a:xfrm>
            <a:off x="358880" y="1003133"/>
            <a:ext cx="3222520" cy="5823284"/>
          </a:xfrm>
          <a:prstGeom prst="rect">
            <a:avLst/>
          </a:prstGeom>
        </p:spPr>
      </p:pic>
      <p:pic>
        <p:nvPicPr>
          <p:cNvPr id="11" name="Image 10">
            <a:extLst>
              <a:ext uri="{FF2B5EF4-FFF2-40B4-BE49-F238E27FC236}">
                <a16:creationId xmlns:a16="http://schemas.microsoft.com/office/drawing/2014/main" id="{9C29CE85-B1AC-4CCD-B70B-A14A4F17EDE2}"/>
              </a:ext>
            </a:extLst>
          </p:cNvPr>
          <p:cNvPicPr>
            <a:picLocks noChangeAspect="1"/>
          </p:cNvPicPr>
          <p:nvPr/>
        </p:nvPicPr>
        <p:blipFill>
          <a:blip r:embed="rId3"/>
          <a:stretch>
            <a:fillRect/>
          </a:stretch>
        </p:blipFill>
        <p:spPr>
          <a:xfrm>
            <a:off x="4464217" y="1491636"/>
            <a:ext cx="5734050" cy="4114800"/>
          </a:xfrm>
          <a:prstGeom prst="rect">
            <a:avLst/>
          </a:prstGeom>
        </p:spPr>
      </p:pic>
    </p:spTree>
    <p:extLst>
      <p:ext uri="{BB962C8B-B14F-4D97-AF65-F5344CB8AC3E}">
        <p14:creationId xmlns:p14="http://schemas.microsoft.com/office/powerpoint/2010/main" val="557212182"/>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8" name="Image 7">
            <a:extLst>
              <a:ext uri="{FF2B5EF4-FFF2-40B4-BE49-F238E27FC236}">
                <a16:creationId xmlns:a16="http://schemas.microsoft.com/office/drawing/2014/main" id="{EB3CD8FC-A092-4E14-8279-1BE90D2BEB05}"/>
              </a:ext>
            </a:extLst>
          </p:cNvPr>
          <p:cNvPicPr>
            <a:picLocks noChangeAspect="1"/>
          </p:cNvPicPr>
          <p:nvPr/>
        </p:nvPicPr>
        <p:blipFill>
          <a:blip r:embed="rId2"/>
          <a:stretch>
            <a:fillRect/>
          </a:stretch>
        </p:blipFill>
        <p:spPr>
          <a:xfrm>
            <a:off x="2194188" y="1871633"/>
            <a:ext cx="8164500" cy="3354805"/>
          </a:xfrm>
          <a:prstGeom prst="rect">
            <a:avLst/>
          </a:prstGeom>
        </p:spPr>
      </p:pic>
    </p:spTree>
    <p:extLst>
      <p:ext uri="{BB962C8B-B14F-4D97-AF65-F5344CB8AC3E}">
        <p14:creationId xmlns:p14="http://schemas.microsoft.com/office/powerpoint/2010/main" val="218438917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10" name="Image 9">
            <a:extLst>
              <a:ext uri="{FF2B5EF4-FFF2-40B4-BE49-F238E27FC236}">
                <a16:creationId xmlns:a16="http://schemas.microsoft.com/office/drawing/2014/main" id="{2EA29B81-5F53-4387-95E6-299432500572}"/>
              </a:ext>
            </a:extLst>
          </p:cNvPr>
          <p:cNvPicPr>
            <a:picLocks noChangeAspect="1"/>
          </p:cNvPicPr>
          <p:nvPr/>
        </p:nvPicPr>
        <p:blipFill>
          <a:blip r:embed="rId2"/>
          <a:stretch>
            <a:fillRect/>
          </a:stretch>
        </p:blipFill>
        <p:spPr>
          <a:xfrm>
            <a:off x="32185" y="959051"/>
            <a:ext cx="3844487" cy="5898948"/>
          </a:xfrm>
          <a:prstGeom prst="rect">
            <a:avLst/>
          </a:prstGeom>
        </p:spPr>
      </p:pic>
      <p:pic>
        <p:nvPicPr>
          <p:cNvPr id="12" name="Image 11">
            <a:extLst>
              <a:ext uri="{FF2B5EF4-FFF2-40B4-BE49-F238E27FC236}">
                <a16:creationId xmlns:a16="http://schemas.microsoft.com/office/drawing/2014/main" id="{70BB3C9C-7AED-4E12-8A6F-DF3EE0A20E69}"/>
              </a:ext>
            </a:extLst>
          </p:cNvPr>
          <p:cNvPicPr>
            <a:picLocks noChangeAspect="1"/>
          </p:cNvPicPr>
          <p:nvPr/>
        </p:nvPicPr>
        <p:blipFill>
          <a:blip r:embed="rId3"/>
          <a:stretch>
            <a:fillRect/>
          </a:stretch>
        </p:blipFill>
        <p:spPr>
          <a:xfrm>
            <a:off x="3937429" y="971550"/>
            <a:ext cx="1955259" cy="3509962"/>
          </a:xfrm>
          <a:prstGeom prst="rect">
            <a:avLst/>
          </a:prstGeom>
        </p:spPr>
      </p:pic>
      <p:pic>
        <p:nvPicPr>
          <p:cNvPr id="14" name="Image 13">
            <a:extLst>
              <a:ext uri="{FF2B5EF4-FFF2-40B4-BE49-F238E27FC236}">
                <a16:creationId xmlns:a16="http://schemas.microsoft.com/office/drawing/2014/main" id="{45B97D09-796C-4221-81C2-BA39095DF24F}"/>
              </a:ext>
            </a:extLst>
          </p:cNvPr>
          <p:cNvPicPr>
            <a:picLocks noChangeAspect="1"/>
          </p:cNvPicPr>
          <p:nvPr/>
        </p:nvPicPr>
        <p:blipFill>
          <a:blip r:embed="rId4"/>
          <a:stretch>
            <a:fillRect/>
          </a:stretch>
        </p:blipFill>
        <p:spPr>
          <a:xfrm>
            <a:off x="6299314" y="1806702"/>
            <a:ext cx="5423485" cy="3891936"/>
          </a:xfrm>
          <a:prstGeom prst="rect">
            <a:avLst/>
          </a:prstGeom>
        </p:spPr>
      </p:pic>
    </p:spTree>
    <p:extLst>
      <p:ext uri="{BB962C8B-B14F-4D97-AF65-F5344CB8AC3E}">
        <p14:creationId xmlns:p14="http://schemas.microsoft.com/office/powerpoint/2010/main" val="486232252"/>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6" name="Image 5">
            <a:extLst>
              <a:ext uri="{FF2B5EF4-FFF2-40B4-BE49-F238E27FC236}">
                <a16:creationId xmlns:a16="http://schemas.microsoft.com/office/drawing/2014/main" id="{70A327A2-9B33-4FCF-8399-8133C489D7C5}"/>
              </a:ext>
            </a:extLst>
          </p:cNvPr>
          <p:cNvPicPr>
            <a:picLocks noChangeAspect="1"/>
          </p:cNvPicPr>
          <p:nvPr/>
        </p:nvPicPr>
        <p:blipFill>
          <a:blip r:embed="rId2"/>
          <a:stretch>
            <a:fillRect/>
          </a:stretch>
        </p:blipFill>
        <p:spPr>
          <a:xfrm>
            <a:off x="1376362" y="1390650"/>
            <a:ext cx="9439275" cy="4076700"/>
          </a:xfrm>
          <a:prstGeom prst="rect">
            <a:avLst/>
          </a:prstGeom>
        </p:spPr>
      </p:pic>
    </p:spTree>
    <p:extLst>
      <p:ext uri="{BB962C8B-B14F-4D97-AF65-F5344CB8AC3E}">
        <p14:creationId xmlns:p14="http://schemas.microsoft.com/office/powerpoint/2010/main" val="1143164079"/>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8" name="Image 7">
            <a:extLst>
              <a:ext uri="{FF2B5EF4-FFF2-40B4-BE49-F238E27FC236}">
                <a16:creationId xmlns:a16="http://schemas.microsoft.com/office/drawing/2014/main" id="{1AF3A26A-BDBB-4973-83B7-F877B3712CD8}"/>
              </a:ext>
            </a:extLst>
          </p:cNvPr>
          <p:cNvPicPr>
            <a:picLocks noChangeAspect="1"/>
          </p:cNvPicPr>
          <p:nvPr/>
        </p:nvPicPr>
        <p:blipFill>
          <a:blip r:embed="rId2"/>
          <a:stretch>
            <a:fillRect/>
          </a:stretch>
        </p:blipFill>
        <p:spPr>
          <a:xfrm>
            <a:off x="485775" y="971550"/>
            <a:ext cx="9380120" cy="5613739"/>
          </a:xfrm>
          <a:prstGeom prst="rect">
            <a:avLst/>
          </a:prstGeom>
        </p:spPr>
      </p:pic>
    </p:spTree>
    <p:extLst>
      <p:ext uri="{BB962C8B-B14F-4D97-AF65-F5344CB8AC3E}">
        <p14:creationId xmlns:p14="http://schemas.microsoft.com/office/powerpoint/2010/main" val="4157570341"/>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6" name="Image 5">
            <a:extLst>
              <a:ext uri="{FF2B5EF4-FFF2-40B4-BE49-F238E27FC236}">
                <a16:creationId xmlns:a16="http://schemas.microsoft.com/office/drawing/2014/main" id="{EB01592E-8B83-439F-87AD-E8C18B8929FA}"/>
              </a:ext>
            </a:extLst>
          </p:cNvPr>
          <p:cNvPicPr>
            <a:picLocks noChangeAspect="1"/>
          </p:cNvPicPr>
          <p:nvPr/>
        </p:nvPicPr>
        <p:blipFill>
          <a:blip r:embed="rId2"/>
          <a:stretch>
            <a:fillRect/>
          </a:stretch>
        </p:blipFill>
        <p:spPr>
          <a:xfrm>
            <a:off x="1514475" y="1352550"/>
            <a:ext cx="9163050" cy="4152900"/>
          </a:xfrm>
          <a:prstGeom prst="rect">
            <a:avLst/>
          </a:prstGeom>
        </p:spPr>
      </p:pic>
    </p:spTree>
    <p:extLst>
      <p:ext uri="{BB962C8B-B14F-4D97-AF65-F5344CB8AC3E}">
        <p14:creationId xmlns:p14="http://schemas.microsoft.com/office/powerpoint/2010/main" val="298750924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6" name="Image 5">
            <a:extLst>
              <a:ext uri="{FF2B5EF4-FFF2-40B4-BE49-F238E27FC236}">
                <a16:creationId xmlns:a16="http://schemas.microsoft.com/office/drawing/2014/main" id="{814D6401-FD9E-4AB3-A08B-17D070091610}"/>
              </a:ext>
            </a:extLst>
          </p:cNvPr>
          <p:cNvPicPr>
            <a:picLocks noChangeAspect="1"/>
          </p:cNvPicPr>
          <p:nvPr/>
        </p:nvPicPr>
        <p:blipFill>
          <a:blip r:embed="rId2"/>
          <a:stretch>
            <a:fillRect/>
          </a:stretch>
        </p:blipFill>
        <p:spPr>
          <a:xfrm>
            <a:off x="509588" y="907327"/>
            <a:ext cx="9805988" cy="5860185"/>
          </a:xfrm>
          <a:prstGeom prst="rect">
            <a:avLst/>
          </a:prstGeom>
        </p:spPr>
      </p:pic>
    </p:spTree>
    <p:extLst>
      <p:ext uri="{BB962C8B-B14F-4D97-AF65-F5344CB8AC3E}">
        <p14:creationId xmlns:p14="http://schemas.microsoft.com/office/powerpoint/2010/main" val="113517047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8" name="Image 7">
            <a:extLst>
              <a:ext uri="{FF2B5EF4-FFF2-40B4-BE49-F238E27FC236}">
                <a16:creationId xmlns:a16="http://schemas.microsoft.com/office/drawing/2014/main" id="{524C8A00-793A-47F0-A6B7-27ACA250904C}"/>
              </a:ext>
            </a:extLst>
          </p:cNvPr>
          <p:cNvPicPr>
            <a:picLocks noChangeAspect="1"/>
          </p:cNvPicPr>
          <p:nvPr/>
        </p:nvPicPr>
        <p:blipFill>
          <a:blip r:embed="rId2"/>
          <a:stretch>
            <a:fillRect/>
          </a:stretch>
        </p:blipFill>
        <p:spPr>
          <a:xfrm>
            <a:off x="1438275" y="1338262"/>
            <a:ext cx="9315450" cy="4181475"/>
          </a:xfrm>
          <a:prstGeom prst="rect">
            <a:avLst/>
          </a:prstGeom>
        </p:spPr>
      </p:pic>
    </p:spTree>
    <p:extLst>
      <p:ext uri="{BB962C8B-B14F-4D97-AF65-F5344CB8AC3E}">
        <p14:creationId xmlns:p14="http://schemas.microsoft.com/office/powerpoint/2010/main" val="4181394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52505076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62425BA1-1814-499B-A946-2F7CBF078F5F}"/>
              </a:ext>
            </a:extLst>
          </p:cNvPr>
          <p:cNvPicPr>
            <a:picLocks noChangeAspect="1"/>
          </p:cNvPicPr>
          <p:nvPr/>
        </p:nvPicPr>
        <p:blipFill>
          <a:blip r:embed="rId2"/>
          <a:stretch>
            <a:fillRect/>
          </a:stretch>
        </p:blipFill>
        <p:spPr>
          <a:xfrm>
            <a:off x="1285875" y="1084746"/>
            <a:ext cx="8610600" cy="5311291"/>
          </a:xfrm>
          <a:prstGeom prst="rect">
            <a:avLst/>
          </a:prstGeom>
        </p:spPr>
      </p:pic>
    </p:spTree>
    <p:extLst>
      <p:ext uri="{BB962C8B-B14F-4D97-AF65-F5344CB8AC3E}">
        <p14:creationId xmlns:p14="http://schemas.microsoft.com/office/powerpoint/2010/main" val="362860830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D83BEEAA-9932-4134-B8F1-C4B250951A08}"/>
              </a:ext>
            </a:extLst>
          </p:cNvPr>
          <p:cNvPicPr>
            <a:picLocks noChangeAspect="1"/>
          </p:cNvPicPr>
          <p:nvPr/>
        </p:nvPicPr>
        <p:blipFill>
          <a:blip r:embed="rId2"/>
          <a:stretch>
            <a:fillRect/>
          </a:stretch>
        </p:blipFill>
        <p:spPr>
          <a:xfrm>
            <a:off x="1547812" y="1271587"/>
            <a:ext cx="9096375" cy="4314825"/>
          </a:xfrm>
          <a:prstGeom prst="rect">
            <a:avLst/>
          </a:prstGeom>
        </p:spPr>
      </p:pic>
    </p:spTree>
    <p:extLst>
      <p:ext uri="{BB962C8B-B14F-4D97-AF65-F5344CB8AC3E}">
        <p14:creationId xmlns:p14="http://schemas.microsoft.com/office/powerpoint/2010/main" val="364260224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8" name="Image 7">
            <a:extLst>
              <a:ext uri="{FF2B5EF4-FFF2-40B4-BE49-F238E27FC236}">
                <a16:creationId xmlns:a16="http://schemas.microsoft.com/office/drawing/2014/main" id="{482A57FC-2485-43D0-8F84-0996242C8398}"/>
              </a:ext>
            </a:extLst>
          </p:cNvPr>
          <p:cNvPicPr>
            <a:picLocks noChangeAspect="1"/>
          </p:cNvPicPr>
          <p:nvPr/>
        </p:nvPicPr>
        <p:blipFill>
          <a:blip r:embed="rId2"/>
          <a:stretch>
            <a:fillRect/>
          </a:stretch>
        </p:blipFill>
        <p:spPr>
          <a:xfrm>
            <a:off x="0" y="1201378"/>
            <a:ext cx="9201718" cy="4762500"/>
          </a:xfrm>
          <a:prstGeom prst="rect">
            <a:avLst/>
          </a:prstGeom>
        </p:spPr>
      </p:pic>
      <p:pic>
        <p:nvPicPr>
          <p:cNvPr id="12" name="Image 11">
            <a:extLst>
              <a:ext uri="{FF2B5EF4-FFF2-40B4-BE49-F238E27FC236}">
                <a16:creationId xmlns:a16="http://schemas.microsoft.com/office/drawing/2014/main" id="{6A2B68D6-6009-4642-A9A8-49F32ED4FB95}"/>
              </a:ext>
            </a:extLst>
          </p:cNvPr>
          <p:cNvPicPr>
            <a:picLocks noChangeAspect="1"/>
          </p:cNvPicPr>
          <p:nvPr/>
        </p:nvPicPr>
        <p:blipFill>
          <a:blip r:embed="rId3"/>
          <a:stretch>
            <a:fillRect/>
          </a:stretch>
        </p:blipFill>
        <p:spPr>
          <a:xfrm>
            <a:off x="9525573" y="4096978"/>
            <a:ext cx="1876425" cy="1866900"/>
          </a:xfrm>
          <a:prstGeom prst="rect">
            <a:avLst/>
          </a:prstGeom>
        </p:spPr>
      </p:pic>
    </p:spTree>
    <p:extLst>
      <p:ext uri="{BB962C8B-B14F-4D97-AF65-F5344CB8AC3E}">
        <p14:creationId xmlns:p14="http://schemas.microsoft.com/office/powerpoint/2010/main" val="2629028622"/>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6" name="Image 5">
            <a:extLst>
              <a:ext uri="{FF2B5EF4-FFF2-40B4-BE49-F238E27FC236}">
                <a16:creationId xmlns:a16="http://schemas.microsoft.com/office/drawing/2014/main" id="{546B8214-54D2-4FF9-A084-A7710815540C}"/>
              </a:ext>
            </a:extLst>
          </p:cNvPr>
          <p:cNvPicPr>
            <a:picLocks noChangeAspect="1"/>
          </p:cNvPicPr>
          <p:nvPr/>
        </p:nvPicPr>
        <p:blipFill>
          <a:blip r:embed="rId2"/>
          <a:stretch>
            <a:fillRect/>
          </a:stretch>
        </p:blipFill>
        <p:spPr>
          <a:xfrm>
            <a:off x="1428750" y="1895475"/>
            <a:ext cx="9334500" cy="3067050"/>
          </a:xfrm>
          <a:prstGeom prst="rect">
            <a:avLst/>
          </a:prstGeom>
        </p:spPr>
      </p:pic>
    </p:spTree>
    <p:extLst>
      <p:ext uri="{BB962C8B-B14F-4D97-AF65-F5344CB8AC3E}">
        <p14:creationId xmlns:p14="http://schemas.microsoft.com/office/powerpoint/2010/main" val="41389740"/>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String formatting in Python</a:t>
            </a:r>
          </a:p>
        </p:txBody>
      </p:sp>
      <p:sp>
        <p:nvSpPr>
          <p:cNvPr id="2" name="ZoneTexte 1">
            <a:extLst>
              <a:ext uri="{FF2B5EF4-FFF2-40B4-BE49-F238E27FC236}">
                <a16:creationId xmlns:a16="http://schemas.microsoft.com/office/drawing/2014/main" id="{03094475-28B1-4871-9071-734C6088D1B9}"/>
              </a:ext>
            </a:extLst>
          </p:cNvPr>
          <p:cNvSpPr txBox="1"/>
          <p:nvPr/>
        </p:nvSpPr>
        <p:spPr>
          <a:xfrm>
            <a:off x="5257800" y="5715000"/>
            <a:ext cx="914400"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E6DCA4D-ECA6-4C37-95BB-1AB5C0345BAD}"/>
              </a:ext>
            </a:extLst>
          </p:cNvPr>
          <p:cNvSpPr txBox="1"/>
          <p:nvPr/>
        </p:nvSpPr>
        <p:spPr>
          <a:xfrm>
            <a:off x="2269958" y="2558716"/>
            <a:ext cx="6112042" cy="646331"/>
          </a:xfrm>
          <a:prstGeom prst="rect">
            <a:avLst/>
          </a:prstGeom>
          <a:noFill/>
        </p:spPr>
        <p:txBody>
          <a:bodyPr wrap="square" rtlCol="0">
            <a:spAutoFit/>
          </a:bodyPr>
          <a:lstStyle/>
          <a:p>
            <a:r>
              <a:rPr lang="fr-FR" dirty="0">
                <a:hlinkClick r:id="rId2"/>
              </a:rPr>
              <a:t>https://blog.teclado.com/learn-python-string-formatting-in-python/</a:t>
            </a:r>
            <a:endParaRPr lang="fr-FR" dirty="0"/>
          </a:p>
        </p:txBody>
      </p:sp>
    </p:spTree>
    <p:extLst>
      <p:ext uri="{BB962C8B-B14F-4D97-AF65-F5344CB8AC3E}">
        <p14:creationId xmlns:p14="http://schemas.microsoft.com/office/powerpoint/2010/main" val="4025168212"/>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O</a:t>
            </a:r>
            <a:r>
              <a:rPr lang="fr-FR" altLang="fr-FR" sz="5400" b="1" dirty="0">
                <a:solidFill>
                  <a:schemeClr val="accent5">
                    <a:lumMod val="75000"/>
                  </a:schemeClr>
                </a:solidFill>
              </a:rPr>
              <a:t>bject-Oriented Programming with Tkinter</a:t>
            </a:r>
          </a:p>
        </p:txBody>
      </p:sp>
      <p:pic>
        <p:nvPicPr>
          <p:cNvPr id="8" name="Image 7">
            <a:extLst>
              <a:ext uri="{FF2B5EF4-FFF2-40B4-BE49-F238E27FC236}">
                <a16:creationId xmlns:a16="http://schemas.microsoft.com/office/drawing/2014/main" id="{A072D566-FB41-421F-ABC7-1C7D2E23E595}"/>
              </a:ext>
            </a:extLst>
          </p:cNvPr>
          <p:cNvPicPr>
            <a:picLocks noChangeAspect="1"/>
          </p:cNvPicPr>
          <p:nvPr/>
        </p:nvPicPr>
        <p:blipFill>
          <a:blip r:embed="rId2"/>
          <a:stretch>
            <a:fillRect/>
          </a:stretch>
        </p:blipFill>
        <p:spPr>
          <a:xfrm>
            <a:off x="2576512" y="1362075"/>
            <a:ext cx="7038975" cy="4133850"/>
          </a:xfrm>
          <a:prstGeom prst="rect">
            <a:avLst/>
          </a:prstGeom>
        </p:spPr>
      </p:pic>
    </p:spTree>
    <p:extLst>
      <p:ext uri="{BB962C8B-B14F-4D97-AF65-F5344CB8AC3E}">
        <p14:creationId xmlns:p14="http://schemas.microsoft.com/office/powerpoint/2010/main" val="705225616"/>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An Object-Oriented Frame</a:t>
            </a:r>
            <a:endParaRPr lang="fr-FR" altLang="fr-FR" sz="5400" b="1" dirty="0">
              <a:solidFill>
                <a:schemeClr val="accent5">
                  <a:lumMod val="75000"/>
                </a:schemeClr>
              </a:solidFill>
            </a:endParaRPr>
          </a:p>
        </p:txBody>
      </p:sp>
      <p:pic>
        <p:nvPicPr>
          <p:cNvPr id="6" name="Image 5">
            <a:extLst>
              <a:ext uri="{FF2B5EF4-FFF2-40B4-BE49-F238E27FC236}">
                <a16:creationId xmlns:a16="http://schemas.microsoft.com/office/drawing/2014/main" id="{A80FA66F-0467-44B0-956A-EF79F4E130A0}"/>
              </a:ext>
            </a:extLst>
          </p:cNvPr>
          <p:cNvPicPr>
            <a:picLocks noChangeAspect="1"/>
          </p:cNvPicPr>
          <p:nvPr/>
        </p:nvPicPr>
        <p:blipFill>
          <a:blip r:embed="rId2"/>
          <a:stretch>
            <a:fillRect/>
          </a:stretch>
        </p:blipFill>
        <p:spPr>
          <a:xfrm>
            <a:off x="2185988" y="1059906"/>
            <a:ext cx="6749466" cy="5631406"/>
          </a:xfrm>
          <a:prstGeom prst="rect">
            <a:avLst/>
          </a:prstGeom>
        </p:spPr>
      </p:pic>
    </p:spTree>
    <p:extLst>
      <p:ext uri="{BB962C8B-B14F-4D97-AF65-F5344CB8AC3E}">
        <p14:creationId xmlns:p14="http://schemas.microsoft.com/office/powerpoint/2010/main" val="307828904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 Full Tkinter Object-Oriented App</a:t>
            </a:r>
            <a:endParaRPr lang="fr-FR" altLang="fr-FR" sz="5400" b="1" dirty="0">
              <a:solidFill>
                <a:schemeClr val="accent5">
                  <a:lumMod val="75000"/>
                </a:schemeClr>
              </a:solidFill>
            </a:endParaRPr>
          </a:p>
        </p:txBody>
      </p:sp>
      <p:pic>
        <p:nvPicPr>
          <p:cNvPr id="8" name="Image 7">
            <a:extLst>
              <a:ext uri="{FF2B5EF4-FFF2-40B4-BE49-F238E27FC236}">
                <a16:creationId xmlns:a16="http://schemas.microsoft.com/office/drawing/2014/main" id="{BE3A557C-9A77-4A74-8EC9-68DA874FBCE7}"/>
              </a:ext>
            </a:extLst>
          </p:cNvPr>
          <p:cNvPicPr>
            <a:picLocks noChangeAspect="1"/>
          </p:cNvPicPr>
          <p:nvPr/>
        </p:nvPicPr>
        <p:blipFill>
          <a:blip r:embed="rId2"/>
          <a:stretch>
            <a:fillRect/>
          </a:stretch>
        </p:blipFill>
        <p:spPr>
          <a:xfrm>
            <a:off x="3251106" y="1120535"/>
            <a:ext cx="4549867" cy="5484034"/>
          </a:xfrm>
          <a:prstGeom prst="rect">
            <a:avLst/>
          </a:prstGeom>
        </p:spPr>
      </p:pic>
    </p:spTree>
    <p:extLst>
      <p:ext uri="{BB962C8B-B14F-4D97-AF65-F5344CB8AC3E}">
        <p14:creationId xmlns:p14="http://schemas.microsoft.com/office/powerpoint/2010/main" val="470045429"/>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Distance Converter Object-Oriented Programming</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34EEB8D-CD74-46A7-96F2-0EE61EE811F4}"/>
              </a:ext>
            </a:extLst>
          </p:cNvPr>
          <p:cNvPicPr>
            <a:picLocks noChangeAspect="1"/>
          </p:cNvPicPr>
          <p:nvPr/>
        </p:nvPicPr>
        <p:blipFill>
          <a:blip r:embed="rId2"/>
          <a:stretch>
            <a:fillRect/>
          </a:stretch>
        </p:blipFill>
        <p:spPr>
          <a:xfrm>
            <a:off x="209554" y="957906"/>
            <a:ext cx="4891835" cy="5641916"/>
          </a:xfrm>
          <a:prstGeom prst="rect">
            <a:avLst/>
          </a:prstGeom>
        </p:spPr>
      </p:pic>
      <p:pic>
        <p:nvPicPr>
          <p:cNvPr id="10" name="Image 9">
            <a:extLst>
              <a:ext uri="{FF2B5EF4-FFF2-40B4-BE49-F238E27FC236}">
                <a16:creationId xmlns:a16="http://schemas.microsoft.com/office/drawing/2014/main" id="{5BAFCEAD-F856-41F9-BC01-BC60B8BB7C7B}"/>
              </a:ext>
            </a:extLst>
          </p:cNvPr>
          <p:cNvPicPr>
            <a:picLocks noChangeAspect="1"/>
          </p:cNvPicPr>
          <p:nvPr/>
        </p:nvPicPr>
        <p:blipFill>
          <a:blip r:embed="rId3"/>
          <a:stretch>
            <a:fillRect/>
          </a:stretch>
        </p:blipFill>
        <p:spPr>
          <a:xfrm>
            <a:off x="5376138" y="1819161"/>
            <a:ext cx="3256270" cy="3732797"/>
          </a:xfrm>
          <a:prstGeom prst="rect">
            <a:avLst/>
          </a:prstGeom>
        </p:spPr>
      </p:pic>
      <p:pic>
        <p:nvPicPr>
          <p:cNvPr id="12" name="Image 11">
            <a:extLst>
              <a:ext uri="{FF2B5EF4-FFF2-40B4-BE49-F238E27FC236}">
                <a16:creationId xmlns:a16="http://schemas.microsoft.com/office/drawing/2014/main" id="{4AE67B61-D074-4F76-9E20-CE49916BC544}"/>
              </a:ext>
            </a:extLst>
          </p:cNvPr>
          <p:cNvPicPr>
            <a:picLocks noChangeAspect="1"/>
          </p:cNvPicPr>
          <p:nvPr/>
        </p:nvPicPr>
        <p:blipFill>
          <a:blip r:embed="rId4"/>
          <a:stretch>
            <a:fillRect/>
          </a:stretch>
        </p:blipFill>
        <p:spPr>
          <a:xfrm>
            <a:off x="8976682" y="1819161"/>
            <a:ext cx="2948620" cy="2113547"/>
          </a:xfrm>
          <a:prstGeom prst="rect">
            <a:avLst/>
          </a:prstGeom>
        </p:spPr>
      </p:pic>
    </p:spTree>
    <p:extLst>
      <p:ext uri="{BB962C8B-B14F-4D97-AF65-F5344CB8AC3E}">
        <p14:creationId xmlns:p14="http://schemas.microsoft.com/office/powerpoint/2010/main" val="593480082"/>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Creating a FeetToMeter frame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59AF6930-C598-428D-9985-CBC5D905F5DA}"/>
              </a:ext>
            </a:extLst>
          </p:cNvPr>
          <p:cNvPicPr>
            <a:picLocks noChangeAspect="1"/>
          </p:cNvPicPr>
          <p:nvPr/>
        </p:nvPicPr>
        <p:blipFill>
          <a:blip r:embed="rId2"/>
          <a:stretch>
            <a:fillRect/>
          </a:stretch>
        </p:blipFill>
        <p:spPr>
          <a:xfrm>
            <a:off x="-28572" y="1102857"/>
            <a:ext cx="5083453" cy="5760362"/>
          </a:xfrm>
          <a:prstGeom prst="rect">
            <a:avLst/>
          </a:prstGeom>
        </p:spPr>
      </p:pic>
      <p:pic>
        <p:nvPicPr>
          <p:cNvPr id="16" name="Image 15">
            <a:extLst>
              <a:ext uri="{FF2B5EF4-FFF2-40B4-BE49-F238E27FC236}">
                <a16:creationId xmlns:a16="http://schemas.microsoft.com/office/drawing/2014/main" id="{EAFF3557-A227-49C7-B268-E91FDB40D870}"/>
              </a:ext>
            </a:extLst>
          </p:cNvPr>
          <p:cNvPicPr>
            <a:picLocks noChangeAspect="1"/>
          </p:cNvPicPr>
          <p:nvPr/>
        </p:nvPicPr>
        <p:blipFill>
          <a:blip r:embed="rId3"/>
          <a:stretch>
            <a:fillRect/>
          </a:stretch>
        </p:blipFill>
        <p:spPr>
          <a:xfrm>
            <a:off x="4774973" y="1102857"/>
            <a:ext cx="5025899" cy="5775619"/>
          </a:xfrm>
          <a:prstGeom prst="rect">
            <a:avLst/>
          </a:prstGeom>
        </p:spPr>
      </p:pic>
      <p:pic>
        <p:nvPicPr>
          <p:cNvPr id="14" name="Image 13">
            <a:extLst>
              <a:ext uri="{FF2B5EF4-FFF2-40B4-BE49-F238E27FC236}">
                <a16:creationId xmlns:a16="http://schemas.microsoft.com/office/drawing/2014/main" id="{D3FE16AD-708B-4AE9-A699-6BEE4ECAE9DB}"/>
              </a:ext>
            </a:extLst>
          </p:cNvPr>
          <p:cNvPicPr>
            <a:picLocks noChangeAspect="1"/>
          </p:cNvPicPr>
          <p:nvPr/>
        </p:nvPicPr>
        <p:blipFill>
          <a:blip r:embed="rId4"/>
          <a:stretch>
            <a:fillRect/>
          </a:stretch>
        </p:blipFill>
        <p:spPr>
          <a:xfrm>
            <a:off x="8438798" y="1201378"/>
            <a:ext cx="3724629" cy="4173474"/>
          </a:xfrm>
          <a:prstGeom prst="rect">
            <a:avLst/>
          </a:prstGeom>
        </p:spPr>
      </p:pic>
    </p:spTree>
    <p:extLst>
      <p:ext uri="{BB962C8B-B14F-4D97-AF65-F5344CB8AC3E}">
        <p14:creationId xmlns:p14="http://schemas.microsoft.com/office/powerpoint/2010/main" val="14741068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290962975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1/2</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DD896429-4436-44CC-BDB0-ADC116DF0A06}"/>
              </a:ext>
            </a:extLst>
          </p:cNvPr>
          <p:cNvPicPr>
            <a:picLocks noChangeAspect="1"/>
          </p:cNvPicPr>
          <p:nvPr/>
        </p:nvPicPr>
        <p:blipFill>
          <a:blip r:embed="rId2"/>
          <a:stretch>
            <a:fillRect/>
          </a:stretch>
        </p:blipFill>
        <p:spPr>
          <a:xfrm>
            <a:off x="917906" y="971550"/>
            <a:ext cx="4310913" cy="5749925"/>
          </a:xfrm>
          <a:prstGeom prst="rect">
            <a:avLst/>
          </a:prstGeom>
        </p:spPr>
      </p:pic>
      <p:pic>
        <p:nvPicPr>
          <p:cNvPr id="19" name="Image 18">
            <a:extLst>
              <a:ext uri="{FF2B5EF4-FFF2-40B4-BE49-F238E27FC236}">
                <a16:creationId xmlns:a16="http://schemas.microsoft.com/office/drawing/2014/main" id="{DF9FDE79-C146-41DD-92E6-BF330B24D02D}"/>
              </a:ext>
            </a:extLst>
          </p:cNvPr>
          <p:cNvPicPr>
            <a:picLocks noChangeAspect="1"/>
          </p:cNvPicPr>
          <p:nvPr/>
        </p:nvPicPr>
        <p:blipFill>
          <a:blip r:embed="rId3"/>
          <a:stretch>
            <a:fillRect/>
          </a:stretch>
        </p:blipFill>
        <p:spPr>
          <a:xfrm>
            <a:off x="6021261" y="971550"/>
            <a:ext cx="4455887" cy="5749926"/>
          </a:xfrm>
          <a:prstGeom prst="rect">
            <a:avLst/>
          </a:prstGeom>
        </p:spPr>
      </p:pic>
    </p:spTree>
    <p:extLst>
      <p:ext uri="{BB962C8B-B14F-4D97-AF65-F5344CB8AC3E}">
        <p14:creationId xmlns:p14="http://schemas.microsoft.com/office/powerpoint/2010/main" val="2654177459"/>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2/2</a:t>
            </a:r>
            <a:endParaRPr lang="fr-FR" altLang="fr-FR" b="1" dirty="0">
              <a:solidFill>
                <a:schemeClr val="accent5">
                  <a:lumMod val="75000"/>
                </a:schemeClr>
              </a:solidFill>
            </a:endParaRPr>
          </a:p>
        </p:txBody>
      </p:sp>
      <p:pic>
        <p:nvPicPr>
          <p:cNvPr id="21" name="Image 20">
            <a:extLst>
              <a:ext uri="{FF2B5EF4-FFF2-40B4-BE49-F238E27FC236}">
                <a16:creationId xmlns:a16="http://schemas.microsoft.com/office/drawing/2014/main" id="{3AB81713-0D19-45CF-ABE0-B32A7D236DE1}"/>
              </a:ext>
            </a:extLst>
          </p:cNvPr>
          <p:cNvPicPr>
            <a:picLocks noChangeAspect="1"/>
          </p:cNvPicPr>
          <p:nvPr/>
        </p:nvPicPr>
        <p:blipFill>
          <a:blip r:embed="rId2"/>
          <a:stretch>
            <a:fillRect/>
          </a:stretch>
        </p:blipFill>
        <p:spPr>
          <a:xfrm>
            <a:off x="28573" y="971549"/>
            <a:ext cx="4654386" cy="5749926"/>
          </a:xfrm>
          <a:prstGeom prst="rect">
            <a:avLst/>
          </a:prstGeom>
        </p:spPr>
      </p:pic>
      <p:pic>
        <p:nvPicPr>
          <p:cNvPr id="6" name="Image 5">
            <a:extLst>
              <a:ext uri="{FF2B5EF4-FFF2-40B4-BE49-F238E27FC236}">
                <a16:creationId xmlns:a16="http://schemas.microsoft.com/office/drawing/2014/main" id="{CB7EA825-8495-4AC6-8DCB-ECCCAB776B0E}"/>
              </a:ext>
            </a:extLst>
          </p:cNvPr>
          <p:cNvPicPr>
            <a:picLocks noChangeAspect="1"/>
          </p:cNvPicPr>
          <p:nvPr/>
        </p:nvPicPr>
        <p:blipFill>
          <a:blip r:embed="rId3"/>
          <a:stretch>
            <a:fillRect/>
          </a:stretch>
        </p:blipFill>
        <p:spPr>
          <a:xfrm>
            <a:off x="4740104" y="958015"/>
            <a:ext cx="2517357" cy="2470985"/>
          </a:xfrm>
          <a:prstGeom prst="rect">
            <a:avLst/>
          </a:prstGeom>
        </p:spPr>
      </p:pic>
    </p:spTree>
    <p:extLst>
      <p:ext uri="{BB962C8B-B14F-4D97-AF65-F5344CB8AC3E}">
        <p14:creationId xmlns:p14="http://schemas.microsoft.com/office/powerpoint/2010/main" val="783306501"/>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3F4586F6-BFB5-4F72-A2B9-713FDD17A9A5}"/>
              </a:ext>
            </a:extLst>
          </p:cNvPr>
          <p:cNvPicPr>
            <a:picLocks noChangeAspect="1"/>
          </p:cNvPicPr>
          <p:nvPr/>
        </p:nvPicPr>
        <p:blipFill>
          <a:blip r:embed="rId2"/>
          <a:stretch>
            <a:fillRect/>
          </a:stretch>
        </p:blipFill>
        <p:spPr>
          <a:xfrm>
            <a:off x="8812950" y="1108075"/>
            <a:ext cx="3049688" cy="5496141"/>
          </a:xfrm>
          <a:prstGeom prst="rect">
            <a:avLst/>
          </a:prstGeom>
        </p:spPr>
      </p:pic>
      <p:pic>
        <p:nvPicPr>
          <p:cNvPr id="10" name="Image 9">
            <a:extLst>
              <a:ext uri="{FF2B5EF4-FFF2-40B4-BE49-F238E27FC236}">
                <a16:creationId xmlns:a16="http://schemas.microsoft.com/office/drawing/2014/main" id="{69AA5E34-49EE-432C-ADA7-2D99EA5875F9}"/>
              </a:ext>
            </a:extLst>
          </p:cNvPr>
          <p:cNvPicPr>
            <a:picLocks noChangeAspect="1"/>
          </p:cNvPicPr>
          <p:nvPr/>
        </p:nvPicPr>
        <p:blipFill>
          <a:blip r:embed="rId3"/>
          <a:stretch>
            <a:fillRect/>
          </a:stretch>
        </p:blipFill>
        <p:spPr>
          <a:xfrm>
            <a:off x="329362" y="1243836"/>
            <a:ext cx="7659022" cy="5070057"/>
          </a:xfrm>
          <a:prstGeom prst="rect">
            <a:avLst/>
          </a:prstGeom>
        </p:spPr>
      </p:pic>
    </p:spTree>
    <p:extLst>
      <p:ext uri="{BB962C8B-B14F-4D97-AF65-F5344CB8AC3E}">
        <p14:creationId xmlns:p14="http://schemas.microsoft.com/office/powerpoint/2010/main" val="283238589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Finding a Tkinter widget’s style class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1F95084-3527-414F-A471-03961B7130C4}"/>
              </a:ext>
            </a:extLst>
          </p:cNvPr>
          <p:cNvPicPr>
            <a:picLocks noChangeAspect="1"/>
          </p:cNvPicPr>
          <p:nvPr/>
        </p:nvPicPr>
        <p:blipFill>
          <a:blip r:embed="rId2"/>
          <a:stretch>
            <a:fillRect/>
          </a:stretch>
        </p:blipFill>
        <p:spPr>
          <a:xfrm>
            <a:off x="3546056" y="1919287"/>
            <a:ext cx="3190875" cy="3019425"/>
          </a:xfrm>
          <a:prstGeom prst="rect">
            <a:avLst/>
          </a:prstGeom>
        </p:spPr>
      </p:pic>
    </p:spTree>
    <p:extLst>
      <p:ext uri="{BB962C8B-B14F-4D97-AF65-F5344CB8AC3E}">
        <p14:creationId xmlns:p14="http://schemas.microsoft.com/office/powerpoint/2010/main" val="392270258"/>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change and configure a Tkinter style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412FFE44-3751-4710-8AB8-E810CA7B5619}"/>
              </a:ext>
            </a:extLst>
          </p:cNvPr>
          <p:cNvPicPr>
            <a:picLocks noChangeAspect="1"/>
          </p:cNvPicPr>
          <p:nvPr/>
        </p:nvPicPr>
        <p:blipFill>
          <a:blip r:embed="rId2"/>
          <a:stretch>
            <a:fillRect/>
          </a:stretch>
        </p:blipFill>
        <p:spPr>
          <a:xfrm>
            <a:off x="890085" y="1333500"/>
            <a:ext cx="7572375" cy="4191000"/>
          </a:xfrm>
          <a:prstGeom prst="rect">
            <a:avLst/>
          </a:prstGeom>
        </p:spPr>
      </p:pic>
      <p:pic>
        <p:nvPicPr>
          <p:cNvPr id="10" name="Image 9">
            <a:extLst>
              <a:ext uri="{FF2B5EF4-FFF2-40B4-BE49-F238E27FC236}">
                <a16:creationId xmlns:a16="http://schemas.microsoft.com/office/drawing/2014/main" id="{C1725482-8586-45F8-8F6D-AEB99AFA60E8}"/>
              </a:ext>
            </a:extLst>
          </p:cNvPr>
          <p:cNvPicPr>
            <a:picLocks noChangeAspect="1"/>
          </p:cNvPicPr>
          <p:nvPr/>
        </p:nvPicPr>
        <p:blipFill>
          <a:blip r:embed="rId3"/>
          <a:stretch>
            <a:fillRect/>
          </a:stretch>
        </p:blipFill>
        <p:spPr>
          <a:xfrm>
            <a:off x="9229725" y="1541295"/>
            <a:ext cx="1504950" cy="695325"/>
          </a:xfrm>
          <a:prstGeom prst="rect">
            <a:avLst/>
          </a:prstGeom>
        </p:spPr>
      </p:pic>
    </p:spTree>
    <p:extLst>
      <p:ext uri="{BB962C8B-B14F-4D97-AF65-F5344CB8AC3E}">
        <p14:creationId xmlns:p14="http://schemas.microsoft.com/office/powerpoint/2010/main" val="4162749049"/>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Find out what properties you can change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FB9F90EB-A3FC-4FEF-9B0E-2A3105275632}"/>
              </a:ext>
            </a:extLst>
          </p:cNvPr>
          <p:cNvPicPr>
            <a:picLocks noChangeAspect="1"/>
          </p:cNvPicPr>
          <p:nvPr/>
        </p:nvPicPr>
        <p:blipFill>
          <a:blip r:embed="rId2"/>
          <a:stretch>
            <a:fillRect/>
          </a:stretch>
        </p:blipFill>
        <p:spPr>
          <a:xfrm>
            <a:off x="2000584" y="608308"/>
            <a:ext cx="4993774" cy="6128723"/>
          </a:xfrm>
          <a:prstGeom prst="rect">
            <a:avLst/>
          </a:prstGeom>
        </p:spPr>
      </p:pic>
      <p:pic>
        <p:nvPicPr>
          <p:cNvPr id="10" name="Image 9">
            <a:extLst>
              <a:ext uri="{FF2B5EF4-FFF2-40B4-BE49-F238E27FC236}">
                <a16:creationId xmlns:a16="http://schemas.microsoft.com/office/drawing/2014/main" id="{16438F02-7F3B-4F80-A6FA-E2C88EDDB977}"/>
              </a:ext>
            </a:extLst>
          </p:cNvPr>
          <p:cNvPicPr>
            <a:picLocks noChangeAspect="1"/>
          </p:cNvPicPr>
          <p:nvPr/>
        </p:nvPicPr>
        <p:blipFill>
          <a:blip r:embed="rId3"/>
          <a:stretch>
            <a:fillRect/>
          </a:stretch>
        </p:blipFill>
        <p:spPr>
          <a:xfrm>
            <a:off x="8282238" y="1338262"/>
            <a:ext cx="1162050" cy="828675"/>
          </a:xfrm>
          <a:prstGeom prst="rect">
            <a:avLst/>
          </a:prstGeom>
        </p:spPr>
      </p:pic>
    </p:spTree>
    <p:extLst>
      <p:ext uri="{BB962C8B-B14F-4D97-AF65-F5344CB8AC3E}">
        <p14:creationId xmlns:p14="http://schemas.microsoft.com/office/powerpoint/2010/main" val="79042165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create new inherited styles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9EFDD144-C9DD-4D0A-8779-CAD16DFCB220}"/>
              </a:ext>
            </a:extLst>
          </p:cNvPr>
          <p:cNvPicPr>
            <a:picLocks noChangeAspect="1"/>
          </p:cNvPicPr>
          <p:nvPr/>
        </p:nvPicPr>
        <p:blipFill>
          <a:blip r:embed="rId2"/>
          <a:stretch>
            <a:fillRect/>
          </a:stretch>
        </p:blipFill>
        <p:spPr>
          <a:xfrm>
            <a:off x="3175836" y="1376362"/>
            <a:ext cx="4171950" cy="4105275"/>
          </a:xfrm>
          <a:prstGeom prst="rect">
            <a:avLst/>
          </a:prstGeom>
        </p:spPr>
      </p:pic>
      <p:pic>
        <p:nvPicPr>
          <p:cNvPr id="10" name="Image 9">
            <a:extLst>
              <a:ext uri="{FF2B5EF4-FFF2-40B4-BE49-F238E27FC236}">
                <a16:creationId xmlns:a16="http://schemas.microsoft.com/office/drawing/2014/main" id="{0066E5B4-8A35-4C61-8329-D046E5B572E7}"/>
              </a:ext>
            </a:extLst>
          </p:cNvPr>
          <p:cNvPicPr>
            <a:picLocks noChangeAspect="1"/>
          </p:cNvPicPr>
          <p:nvPr/>
        </p:nvPicPr>
        <p:blipFill>
          <a:blip r:embed="rId3"/>
          <a:stretch>
            <a:fillRect/>
          </a:stretch>
        </p:blipFill>
        <p:spPr>
          <a:xfrm>
            <a:off x="8460206" y="1376362"/>
            <a:ext cx="1295400" cy="1247775"/>
          </a:xfrm>
          <a:prstGeom prst="rect">
            <a:avLst/>
          </a:prstGeom>
        </p:spPr>
      </p:pic>
    </p:spTree>
    <p:extLst>
      <p:ext uri="{BB962C8B-B14F-4D97-AF65-F5344CB8AC3E}">
        <p14:creationId xmlns:p14="http://schemas.microsoft.com/office/powerpoint/2010/main" val="992592212"/>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configure state-specific options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40FDB5A9-7171-47FF-A688-261356AB16A2}"/>
              </a:ext>
            </a:extLst>
          </p:cNvPr>
          <p:cNvPicPr>
            <a:picLocks noChangeAspect="1"/>
          </p:cNvPicPr>
          <p:nvPr/>
        </p:nvPicPr>
        <p:blipFill>
          <a:blip r:embed="rId2"/>
          <a:stretch>
            <a:fillRect/>
          </a:stretch>
        </p:blipFill>
        <p:spPr>
          <a:xfrm>
            <a:off x="123323" y="1184434"/>
            <a:ext cx="8191500" cy="5581650"/>
          </a:xfrm>
          <a:prstGeom prst="rect">
            <a:avLst/>
          </a:prstGeom>
        </p:spPr>
      </p:pic>
      <p:pic>
        <p:nvPicPr>
          <p:cNvPr id="10" name="Image 9">
            <a:extLst>
              <a:ext uri="{FF2B5EF4-FFF2-40B4-BE49-F238E27FC236}">
                <a16:creationId xmlns:a16="http://schemas.microsoft.com/office/drawing/2014/main" id="{3214FC1E-ED79-4474-B443-968D07ED8D0E}"/>
              </a:ext>
            </a:extLst>
          </p:cNvPr>
          <p:cNvPicPr>
            <a:picLocks noChangeAspect="1"/>
          </p:cNvPicPr>
          <p:nvPr/>
        </p:nvPicPr>
        <p:blipFill>
          <a:blip r:embed="rId3"/>
          <a:stretch>
            <a:fillRect/>
          </a:stretch>
        </p:blipFill>
        <p:spPr>
          <a:xfrm>
            <a:off x="9156533" y="965283"/>
            <a:ext cx="1162050" cy="981075"/>
          </a:xfrm>
          <a:prstGeom prst="rect">
            <a:avLst/>
          </a:prstGeom>
        </p:spPr>
      </p:pic>
      <p:pic>
        <p:nvPicPr>
          <p:cNvPr id="12" name="Image 11">
            <a:extLst>
              <a:ext uri="{FF2B5EF4-FFF2-40B4-BE49-F238E27FC236}">
                <a16:creationId xmlns:a16="http://schemas.microsoft.com/office/drawing/2014/main" id="{CC20B83F-2C4E-4B01-B6DB-62318A35D5AD}"/>
              </a:ext>
            </a:extLst>
          </p:cNvPr>
          <p:cNvPicPr>
            <a:picLocks noChangeAspect="1"/>
          </p:cNvPicPr>
          <p:nvPr/>
        </p:nvPicPr>
        <p:blipFill>
          <a:blip r:embed="rId4"/>
          <a:stretch>
            <a:fillRect/>
          </a:stretch>
        </p:blipFill>
        <p:spPr>
          <a:xfrm>
            <a:off x="9156533" y="2197141"/>
            <a:ext cx="1162050" cy="981075"/>
          </a:xfrm>
          <a:prstGeom prst="rect">
            <a:avLst/>
          </a:prstGeom>
        </p:spPr>
      </p:pic>
      <p:pic>
        <p:nvPicPr>
          <p:cNvPr id="14" name="Image 13">
            <a:extLst>
              <a:ext uri="{FF2B5EF4-FFF2-40B4-BE49-F238E27FC236}">
                <a16:creationId xmlns:a16="http://schemas.microsoft.com/office/drawing/2014/main" id="{07C27A9E-434D-4706-9A67-A0EF8AFE157D}"/>
              </a:ext>
            </a:extLst>
          </p:cNvPr>
          <p:cNvPicPr>
            <a:picLocks noChangeAspect="1"/>
          </p:cNvPicPr>
          <p:nvPr/>
        </p:nvPicPr>
        <p:blipFill>
          <a:blip r:embed="rId5"/>
          <a:stretch>
            <a:fillRect/>
          </a:stretch>
        </p:blipFill>
        <p:spPr>
          <a:xfrm>
            <a:off x="9156533" y="3429000"/>
            <a:ext cx="1162050" cy="981075"/>
          </a:xfrm>
          <a:prstGeom prst="rect">
            <a:avLst/>
          </a:prstGeom>
        </p:spPr>
      </p:pic>
    </p:spTree>
    <p:extLst>
      <p:ext uri="{BB962C8B-B14F-4D97-AF65-F5344CB8AC3E}">
        <p14:creationId xmlns:p14="http://schemas.microsoft.com/office/powerpoint/2010/main" val="2818806815"/>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DA07FD3F-4884-4F07-AFC2-A6A769808D83}"/>
              </a:ext>
            </a:extLst>
          </p:cNvPr>
          <p:cNvPicPr>
            <a:picLocks noChangeAspect="1"/>
          </p:cNvPicPr>
          <p:nvPr/>
        </p:nvPicPr>
        <p:blipFill>
          <a:blip r:embed="rId2"/>
          <a:stretch>
            <a:fillRect/>
          </a:stretch>
        </p:blipFill>
        <p:spPr>
          <a:xfrm>
            <a:off x="2379167" y="1003271"/>
            <a:ext cx="7428778" cy="5718204"/>
          </a:xfrm>
          <a:prstGeom prst="rect">
            <a:avLst/>
          </a:prstGeom>
        </p:spPr>
      </p:pic>
    </p:spTree>
    <p:extLst>
      <p:ext uri="{BB962C8B-B14F-4D97-AF65-F5344CB8AC3E}">
        <p14:creationId xmlns:p14="http://schemas.microsoft.com/office/powerpoint/2010/main" val="2492251511"/>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1" name="Image 10">
            <a:extLst>
              <a:ext uri="{FF2B5EF4-FFF2-40B4-BE49-F238E27FC236}">
                <a16:creationId xmlns:a16="http://schemas.microsoft.com/office/drawing/2014/main" id="{42491FFE-A230-49F7-A678-D597D0044C50}"/>
              </a:ext>
            </a:extLst>
          </p:cNvPr>
          <p:cNvPicPr>
            <a:picLocks noChangeAspect="1"/>
          </p:cNvPicPr>
          <p:nvPr/>
        </p:nvPicPr>
        <p:blipFill>
          <a:blip r:embed="rId2"/>
          <a:stretch>
            <a:fillRect/>
          </a:stretch>
        </p:blipFill>
        <p:spPr>
          <a:xfrm>
            <a:off x="1841359" y="1092519"/>
            <a:ext cx="7490865" cy="5765480"/>
          </a:xfrm>
          <a:prstGeom prst="rect">
            <a:avLst/>
          </a:prstGeom>
        </p:spPr>
      </p:pic>
    </p:spTree>
    <p:extLst>
      <p:ext uri="{BB962C8B-B14F-4D97-AF65-F5344CB8AC3E}">
        <p14:creationId xmlns:p14="http://schemas.microsoft.com/office/powerpoint/2010/main" val="4487110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found</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67</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228683620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CEA49D2F-E934-4B23-BCBE-D66B11CFDB5C}"/>
              </a:ext>
            </a:extLst>
          </p:cNvPr>
          <p:cNvPicPr>
            <a:picLocks noChangeAspect="1"/>
          </p:cNvPicPr>
          <p:nvPr/>
        </p:nvPicPr>
        <p:blipFill>
          <a:blip r:embed="rId2"/>
          <a:stretch>
            <a:fillRect/>
          </a:stretch>
        </p:blipFill>
        <p:spPr>
          <a:xfrm>
            <a:off x="1588169" y="1376362"/>
            <a:ext cx="3657600" cy="4105275"/>
          </a:xfrm>
          <a:prstGeom prst="rect">
            <a:avLst/>
          </a:prstGeom>
        </p:spPr>
      </p:pic>
      <p:pic>
        <p:nvPicPr>
          <p:cNvPr id="9" name="Image 8">
            <a:extLst>
              <a:ext uri="{FF2B5EF4-FFF2-40B4-BE49-F238E27FC236}">
                <a16:creationId xmlns:a16="http://schemas.microsoft.com/office/drawing/2014/main" id="{D0461B8F-3881-4E4F-BE2D-58C0F10323A8}"/>
              </a:ext>
            </a:extLst>
          </p:cNvPr>
          <p:cNvPicPr>
            <a:picLocks noChangeAspect="1"/>
          </p:cNvPicPr>
          <p:nvPr/>
        </p:nvPicPr>
        <p:blipFill>
          <a:blip r:embed="rId3"/>
          <a:stretch>
            <a:fillRect/>
          </a:stretch>
        </p:blipFill>
        <p:spPr>
          <a:xfrm>
            <a:off x="6276981" y="1570121"/>
            <a:ext cx="1647825" cy="1295400"/>
          </a:xfrm>
          <a:prstGeom prst="rect">
            <a:avLst/>
          </a:prstGeom>
        </p:spPr>
      </p:pic>
    </p:spTree>
    <p:extLst>
      <p:ext uri="{BB962C8B-B14F-4D97-AF65-F5344CB8AC3E}">
        <p14:creationId xmlns:p14="http://schemas.microsoft.com/office/powerpoint/2010/main" val="135699870"/>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6DB123B3-4A26-4B16-9B8A-C71CFE44F478}"/>
              </a:ext>
            </a:extLst>
          </p:cNvPr>
          <p:cNvPicPr>
            <a:picLocks noChangeAspect="1"/>
          </p:cNvPicPr>
          <p:nvPr/>
        </p:nvPicPr>
        <p:blipFill>
          <a:blip r:embed="rId2"/>
          <a:stretch>
            <a:fillRect/>
          </a:stretch>
        </p:blipFill>
        <p:spPr>
          <a:xfrm>
            <a:off x="1668379" y="1328588"/>
            <a:ext cx="7844911" cy="4200823"/>
          </a:xfrm>
          <a:prstGeom prst="rect">
            <a:avLst/>
          </a:prstGeom>
        </p:spPr>
      </p:pic>
    </p:spTree>
    <p:extLst>
      <p:ext uri="{BB962C8B-B14F-4D97-AF65-F5344CB8AC3E}">
        <p14:creationId xmlns:p14="http://schemas.microsoft.com/office/powerpoint/2010/main" val="2550484392"/>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9" name="Image 8">
            <a:extLst>
              <a:ext uri="{FF2B5EF4-FFF2-40B4-BE49-F238E27FC236}">
                <a16:creationId xmlns:a16="http://schemas.microsoft.com/office/drawing/2014/main" id="{D0E1F345-DDCF-4D9F-8505-19C58B701E32}"/>
              </a:ext>
            </a:extLst>
          </p:cNvPr>
          <p:cNvPicPr>
            <a:picLocks noChangeAspect="1"/>
          </p:cNvPicPr>
          <p:nvPr/>
        </p:nvPicPr>
        <p:blipFill>
          <a:blip r:embed="rId2"/>
          <a:stretch>
            <a:fillRect/>
          </a:stretch>
        </p:blipFill>
        <p:spPr>
          <a:xfrm>
            <a:off x="2075188" y="983655"/>
            <a:ext cx="6988601" cy="5753376"/>
          </a:xfrm>
          <a:prstGeom prst="rect">
            <a:avLst/>
          </a:prstGeom>
        </p:spPr>
      </p:pic>
    </p:spTree>
    <p:extLst>
      <p:ext uri="{BB962C8B-B14F-4D97-AF65-F5344CB8AC3E}">
        <p14:creationId xmlns:p14="http://schemas.microsoft.com/office/powerpoint/2010/main" val="5319088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		How to use named fonts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677DF547-93B9-4743-8AAC-AF258B8307DA}"/>
              </a:ext>
            </a:extLst>
          </p:cNvPr>
          <p:cNvPicPr>
            <a:picLocks noChangeAspect="1"/>
          </p:cNvPicPr>
          <p:nvPr/>
        </p:nvPicPr>
        <p:blipFill>
          <a:blip r:embed="rId2"/>
          <a:stretch>
            <a:fillRect/>
          </a:stretch>
        </p:blipFill>
        <p:spPr>
          <a:xfrm>
            <a:off x="216067" y="986511"/>
            <a:ext cx="6730666" cy="5366988"/>
          </a:xfrm>
          <a:prstGeom prst="rect">
            <a:avLst/>
          </a:prstGeom>
        </p:spPr>
      </p:pic>
      <p:pic>
        <p:nvPicPr>
          <p:cNvPr id="10" name="Image 9">
            <a:extLst>
              <a:ext uri="{FF2B5EF4-FFF2-40B4-BE49-F238E27FC236}">
                <a16:creationId xmlns:a16="http://schemas.microsoft.com/office/drawing/2014/main" id="{57844C09-E3B8-4330-B497-69AECBFBC3DC}"/>
              </a:ext>
            </a:extLst>
          </p:cNvPr>
          <p:cNvPicPr>
            <a:picLocks noChangeAspect="1"/>
          </p:cNvPicPr>
          <p:nvPr/>
        </p:nvPicPr>
        <p:blipFill>
          <a:blip r:embed="rId3"/>
          <a:stretch>
            <a:fillRect/>
          </a:stretch>
        </p:blipFill>
        <p:spPr>
          <a:xfrm>
            <a:off x="8974055" y="1661862"/>
            <a:ext cx="1162050" cy="1047750"/>
          </a:xfrm>
          <a:prstGeom prst="rect">
            <a:avLst/>
          </a:prstGeom>
        </p:spPr>
      </p:pic>
    </p:spTree>
    <p:extLst>
      <p:ext uri="{BB962C8B-B14F-4D97-AF65-F5344CB8AC3E}">
        <p14:creationId xmlns:p14="http://schemas.microsoft.com/office/powerpoint/2010/main" val="1917662652"/>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674</a:t>
            </a:fld>
            <a:endParaRPr lang="fr-FR" dirty="0"/>
          </a:p>
        </p:txBody>
      </p:sp>
    </p:spTree>
    <p:extLst>
      <p:ext uri="{BB962C8B-B14F-4D97-AF65-F5344CB8AC3E}">
        <p14:creationId xmlns:p14="http://schemas.microsoft.com/office/powerpoint/2010/main" val="2424991724"/>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Tkinter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675</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4239544935"/>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676</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2855705346"/>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677</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5630751"/>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678</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2792597203"/>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679</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24923660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61539764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680</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519027"/>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681</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2064702797"/>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682</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665545778"/>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683</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3128585"/>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684</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685</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686</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687</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688</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689</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69</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48704446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690</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691</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692</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693</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PyCharm:</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694</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695</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err="1">
                <a:solidFill>
                  <a:schemeClr val="bg1"/>
                </a:solidFill>
              </a:rPr>
              <a:t>Created</a:t>
            </a:r>
            <a:r>
              <a:rPr lang="fr-FR" sz="1000" dirty="0">
                <a:solidFill>
                  <a:schemeClr val="bg1"/>
                </a:solidFill>
              </a:rPr>
              <a:t> the src/ directory. If you have PySide2 </a:t>
            </a:r>
            <a:r>
              <a:rPr lang="fr-FR" sz="1000" dirty="0" err="1">
                <a:solidFill>
                  <a:schemeClr val="bg1"/>
                </a:solidFill>
              </a:rPr>
              <a:t>installed</a:t>
            </a:r>
            <a:r>
              <a:rPr lang="fr-FR" sz="1000" dirty="0">
                <a:solidFill>
                  <a:schemeClr val="bg1"/>
                </a:solidFill>
              </a:rPr>
              <a:t>, you can </a:t>
            </a:r>
            <a:r>
              <a:rPr lang="fr-FR" sz="1000" dirty="0" err="1">
                <a:solidFill>
                  <a:schemeClr val="bg1"/>
                </a:solidFill>
              </a:rPr>
              <a:t>now</a:t>
            </a:r>
            <a:r>
              <a:rPr lang="fr-FR" sz="1000" dirty="0">
                <a:solidFill>
                  <a:schemeClr val="bg1"/>
                </a:solidFill>
              </a:rPr>
              <a:t>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err="1">
                <a:solidFill>
                  <a:schemeClr val="bg1"/>
                </a:solidFill>
              </a:rPr>
              <a:t>Created</a:t>
            </a:r>
            <a:r>
              <a:rPr lang="fr-FR" sz="1000" dirty="0">
                <a:solidFill>
                  <a:schemeClr val="bg1"/>
                </a:solidFill>
              </a:rPr>
              <a:t>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696</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trouve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697</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a:t>
            </a:r>
            <a:r>
              <a:rPr lang="fr-FR" altLang="fr-FR" sz="9600" b="1" dirty="0" err="1">
                <a:solidFill>
                  <a:schemeClr val="accent5">
                    <a:lumMod val="75000"/>
                  </a:schemeClr>
                </a:solidFill>
              </a:rPr>
              <a:t>Pyinstaller</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698</a:t>
            </a:fld>
            <a:endParaRPr lang="fr-FR" dirty="0"/>
          </a:p>
        </p:txBody>
      </p:sp>
    </p:spTree>
    <p:extLst>
      <p:ext uri="{BB962C8B-B14F-4D97-AF65-F5344CB8AC3E}">
        <p14:creationId xmlns:p14="http://schemas.microsoft.com/office/powerpoint/2010/main" val="3267320998"/>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Packaging and Distributing executables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699</a:t>
            </a:fld>
            <a:endParaRPr lang="fr-FR" dirty="0"/>
          </a:p>
        </p:txBody>
      </p:sp>
      <p:sp>
        <p:nvSpPr>
          <p:cNvPr id="11" name="ZoneTexte 10">
            <a:extLst>
              <a:ext uri="{FF2B5EF4-FFF2-40B4-BE49-F238E27FC236}">
                <a16:creationId xmlns:a16="http://schemas.microsoft.com/office/drawing/2014/main" id="{28D1A69B-BBE1-449F-B349-DC03F8CADB56}"/>
              </a:ext>
            </a:extLst>
          </p:cNvPr>
          <p:cNvSpPr txBox="1"/>
          <p:nvPr/>
        </p:nvSpPr>
        <p:spPr>
          <a:xfrm>
            <a:off x="401053" y="1122463"/>
            <a:ext cx="11654589" cy="2092881"/>
          </a:xfrm>
          <a:prstGeom prst="rect">
            <a:avLst/>
          </a:prstGeom>
          <a:noFill/>
        </p:spPr>
        <p:txBody>
          <a:bodyPr wrap="square" rtlCol="0">
            <a:spAutoFit/>
          </a:bodyPr>
          <a:lstStyle/>
          <a:p>
            <a:r>
              <a:rPr lang="en-US" sz="1400" dirty="0"/>
              <a:t>Install pyinstaller (in pycharm go to File, Settings, Python interpreter, then click on + and search pyinstaller and add it)</a:t>
            </a:r>
          </a:p>
          <a:p>
            <a:r>
              <a:rPr lang="en-US" sz="1400" dirty="0"/>
              <a:t>Pyinstaller reads a Python script written by you. It analyzes your code to discover every other module and library your script needs in order to execute. Then it collects copies of all those files</a:t>
            </a:r>
          </a:p>
          <a:p>
            <a:pPr indent="-285750">
              <a:buFont typeface="Arial" panose="020B0604020202020204" pitchFamily="34" charset="0"/>
              <a:buChar char="•"/>
            </a:pPr>
            <a:r>
              <a:rPr lang="en-US" sz="1400" dirty="0"/>
              <a:t>Including the Python interpreter!</a:t>
            </a:r>
          </a:p>
          <a:p>
            <a:pPr indent="-285750">
              <a:buFont typeface="Arial" panose="020B0604020202020204" pitchFamily="34" charset="0"/>
              <a:buChar char="•"/>
            </a:pPr>
            <a:r>
              <a:rPr lang="en-US" sz="1400" dirty="0"/>
              <a:t>And puts them with your script in a single folder, or optionally in a single executable file.</a:t>
            </a:r>
          </a:p>
          <a:p>
            <a:pPr indent="-285750">
              <a:buFont typeface="Arial" panose="020B0604020202020204" pitchFamily="34" charset="0"/>
              <a:buChar char="•"/>
            </a:pPr>
            <a:r>
              <a:rPr lang="en-US" sz="1400" dirty="0"/>
              <a:t>Important !!! Pyinstaller can only generate an executable for the platform on which it runs. Windows exe if you generate your package on windows, mac application if you generate your package on mac and so on so forth.</a:t>
            </a:r>
          </a:p>
          <a:p>
            <a:pPr indent="-285750">
              <a:buFont typeface="Arial" panose="020B0604020202020204" pitchFamily="34" charset="0"/>
              <a:buChar char="•"/>
            </a:pPr>
            <a:endParaRPr lang="en-US" sz="1400" dirty="0"/>
          </a:p>
          <a:p>
            <a:r>
              <a:rPr lang="en-US" dirty="0"/>
              <a:t> </a:t>
            </a:r>
            <a:endParaRPr lang="fr-FR" dirty="0"/>
          </a:p>
        </p:txBody>
      </p:sp>
      <p:sp>
        <p:nvSpPr>
          <p:cNvPr id="13" name="ZoneTexte 12">
            <a:extLst>
              <a:ext uri="{FF2B5EF4-FFF2-40B4-BE49-F238E27FC236}">
                <a16:creationId xmlns:a16="http://schemas.microsoft.com/office/drawing/2014/main" id="{62EA04E2-54F2-4347-BF71-F2E8C0F1EDB6}"/>
              </a:ext>
            </a:extLst>
          </p:cNvPr>
          <p:cNvSpPr txBox="1"/>
          <p:nvPr/>
        </p:nvSpPr>
        <p:spPr>
          <a:xfrm>
            <a:off x="401052" y="2903587"/>
            <a:ext cx="11654589" cy="2215991"/>
          </a:xfrm>
          <a:prstGeom prst="rect">
            <a:avLst/>
          </a:prstGeom>
          <a:noFill/>
        </p:spPr>
        <p:txBody>
          <a:bodyPr wrap="square" rtlCol="0">
            <a:spAutoFit/>
          </a:bodyPr>
          <a:lstStyle/>
          <a:p>
            <a:r>
              <a:rPr lang="en-US" dirty="0"/>
              <a:t>Two ways to bundle apps into executables with Python</a:t>
            </a:r>
          </a:p>
          <a:p>
            <a:endParaRPr lang="en-US" dirty="0"/>
          </a:p>
          <a:p>
            <a:r>
              <a:rPr lang="en-US" sz="1400" dirty="0"/>
              <a:t>There are two main ways to bundle your application using pyinstaller: into one folder, together with all the assets, or compressed into one file.</a:t>
            </a:r>
          </a:p>
          <a:p>
            <a:r>
              <a:rPr lang="en-US" sz="1400" dirty="0"/>
              <a:t>One folder makes everything easier.</a:t>
            </a:r>
          </a:p>
          <a:p>
            <a:r>
              <a:rPr lang="en-US" sz="1400" dirty="0"/>
              <a:t>One file makes it more secure (your users don’t have access to assets), but a bit slower (it has to be decompressed before running) and might require a bit more work. That’s because when running the “one file” application, a temporary folder has to be created prior to starting the application.</a:t>
            </a:r>
          </a:p>
          <a:p>
            <a:r>
              <a:rPr lang="en-US" sz="1400" dirty="0"/>
              <a:t>The official documentation does a good job explaining the difference in depth:</a:t>
            </a:r>
          </a:p>
          <a:p>
            <a:pPr marL="285750" indent="-285750">
              <a:buFont typeface="Wingdings" panose="05000000000000000000" pitchFamily="2" charset="2"/>
              <a:buChar char="§"/>
            </a:pPr>
            <a:r>
              <a:rPr lang="en-US" sz="1400" dirty="0">
                <a:hlinkClick r:id="rId2"/>
              </a:rPr>
              <a:t>The one folder docs</a:t>
            </a:r>
            <a:endParaRPr lang="en-US" sz="1400" dirty="0"/>
          </a:p>
          <a:p>
            <a:pPr marL="285750" indent="-285750">
              <a:buFont typeface="Wingdings" panose="05000000000000000000" pitchFamily="2" charset="2"/>
              <a:buChar char="§"/>
            </a:pPr>
            <a:r>
              <a:rPr lang="en-US" sz="1400" dirty="0">
                <a:hlinkClick r:id="rId3"/>
              </a:rPr>
              <a:t>The one file docs</a:t>
            </a:r>
            <a:r>
              <a:rPr lang="en-US" dirty="0"/>
              <a:t> </a:t>
            </a:r>
            <a:endParaRPr lang="fr-FR" dirty="0"/>
          </a:p>
        </p:txBody>
      </p:sp>
    </p:spTree>
    <p:extLst>
      <p:ext uri="{BB962C8B-B14F-4D97-AF65-F5344CB8AC3E}">
        <p14:creationId xmlns:p14="http://schemas.microsoft.com/office/powerpoint/2010/main" val="588386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''.join(random.choice(symboles)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t>
            </a:r>
            <a:r>
              <a:rPr lang="fr-FR" altLang="fr-FR" sz="1100" dirty="0" err="1">
                <a:solidFill>
                  <a:schemeClr val="bg2">
                    <a:lumMod val="90000"/>
                  </a:schemeClr>
                </a:solidFill>
              </a:rPr>
              <a:t>ascii_letters</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a:t>
            </a:r>
            <a:r>
              <a:rPr lang="fr-FR" altLang="fr-FR" sz="1100" dirty="0" err="1">
                <a:solidFill>
                  <a:schemeClr val="bg2">
                    <a:lumMod val="90000"/>
                  </a:schemeClr>
                </a:solidFill>
              </a:rPr>
              <a:t>i.isupper</a:t>
            </a:r>
            <a:r>
              <a:rPr lang="fr-FR" altLang="fr-FR" sz="1100" dirty="0">
                <a:solidFill>
                  <a:schemeClr val="bg2">
                    <a:lumMod val="90000"/>
                  </a:schemeClr>
                </a:solidFill>
              </a:rPr>
              <a:t>()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a:t>
            </a:r>
            <a:r>
              <a:rPr lang="fr-FR" altLang="fr-FR" sz="1100" dirty="0" err="1">
                <a:solidFill>
                  <a:schemeClr val="bg2">
                    <a:lumMod val="90000"/>
                  </a:schemeClr>
                </a:solidFill>
              </a:rPr>
              <a:t>n.isdigit</a:t>
            </a:r>
            <a:r>
              <a:rPr lang="fr-FR" altLang="fr-FR" sz="1100" dirty="0">
                <a:solidFill>
                  <a:schemeClr val="bg2">
                    <a:lumMod val="90000"/>
                  </a:schemeClr>
                </a:solidFill>
              </a:rPr>
              <a: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47546784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Building a standalone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700</a:t>
            </a:fld>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268705" y="986378"/>
            <a:ext cx="11654589" cy="307777"/>
          </a:xfrm>
          <a:prstGeom prst="rect">
            <a:avLst/>
          </a:prstGeom>
          <a:noFill/>
        </p:spPr>
        <p:txBody>
          <a:bodyPr wrap="square" rtlCol="0">
            <a:spAutoFit/>
          </a:bodyPr>
          <a:lstStyle/>
          <a:p>
            <a:r>
              <a:rPr lang="en-US" sz="1400" dirty="0"/>
              <a:t>Open a terminal in PyCharm and run </a:t>
            </a:r>
            <a:r>
              <a:rPr lang="en-US" sz="1400" b="1" dirty="0"/>
              <a:t>pyinstaller test.py --onefile</a:t>
            </a:r>
            <a:r>
              <a:rPr lang="en-US" sz="1400" dirty="0"/>
              <a:t>.</a:t>
            </a:r>
          </a:p>
        </p:txBody>
      </p:sp>
    </p:spTree>
    <p:extLst>
      <p:ext uri="{BB962C8B-B14F-4D97-AF65-F5344CB8AC3E}">
        <p14:creationId xmlns:p14="http://schemas.microsoft.com/office/powerpoint/2010/main" val="420888256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with an executable Python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701</a:t>
            </a:fld>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649705" y="2089994"/>
            <a:ext cx="11654589" cy="307777"/>
          </a:xfrm>
          <a:prstGeom prst="rect">
            <a:avLst/>
          </a:prstGeom>
          <a:noFill/>
        </p:spPr>
        <p:txBody>
          <a:bodyPr wrap="square" rtlCol="0">
            <a:spAutoFit/>
          </a:bodyPr>
          <a:lstStyle/>
          <a:p>
            <a:r>
              <a:rPr lang="en-US" sz="1400" dirty="0"/>
              <a:t>Open a terminal in PyCharm and run </a:t>
            </a:r>
            <a:r>
              <a:rPr lang="en-US" sz="1400" b="1" dirty="0"/>
              <a:t>pyinstaller app.py</a:t>
            </a:r>
            <a:endParaRPr lang="en-US" sz="1400" dirty="0"/>
          </a:p>
        </p:txBody>
      </p:sp>
      <p:cxnSp>
        <p:nvCxnSpPr>
          <p:cNvPr id="8" name="Connecteur droit avec flèche 7">
            <a:extLst>
              <a:ext uri="{FF2B5EF4-FFF2-40B4-BE49-F238E27FC236}">
                <a16:creationId xmlns:a16="http://schemas.microsoft.com/office/drawing/2014/main" id="{2D9EA3D1-5ECB-4CF0-9509-27FDF82A9378}"/>
              </a:ext>
            </a:extLst>
          </p:cNvPr>
          <p:cNvCxnSpPr>
            <a:cxnSpLocks/>
          </p:cNvCxnSpPr>
          <p:nvPr/>
        </p:nvCxnSpPr>
        <p:spPr>
          <a:xfrm flipH="1" flipV="1">
            <a:off x="4810125" y="2266950"/>
            <a:ext cx="466725" cy="313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FA72DC84-AF19-4922-BB80-27D777A5B875}"/>
              </a:ext>
            </a:extLst>
          </p:cNvPr>
          <p:cNvSpPr txBox="1"/>
          <p:nvPr/>
        </p:nvSpPr>
        <p:spPr>
          <a:xfrm>
            <a:off x="5400675" y="2543175"/>
            <a:ext cx="3988970" cy="307777"/>
          </a:xfrm>
          <a:prstGeom prst="rect">
            <a:avLst/>
          </a:prstGeom>
          <a:noFill/>
        </p:spPr>
        <p:txBody>
          <a:bodyPr wrap="square" rtlCol="0">
            <a:spAutoFit/>
          </a:bodyPr>
          <a:lstStyle/>
          <a:p>
            <a:r>
              <a:rPr lang="en-US" sz="1400" dirty="0"/>
              <a:t>app.py is the name of your python program</a:t>
            </a:r>
            <a:endParaRPr lang="fr-FR" sz="1400" dirty="0"/>
          </a:p>
        </p:txBody>
      </p:sp>
      <p:pic>
        <p:nvPicPr>
          <p:cNvPr id="13" name="Image 12">
            <a:extLst>
              <a:ext uri="{FF2B5EF4-FFF2-40B4-BE49-F238E27FC236}">
                <a16:creationId xmlns:a16="http://schemas.microsoft.com/office/drawing/2014/main" id="{9BDA5BAC-34D2-4E6D-B2BB-144D83DEA4BB}"/>
              </a:ext>
            </a:extLst>
          </p:cNvPr>
          <p:cNvPicPr>
            <a:picLocks noChangeAspect="1"/>
          </p:cNvPicPr>
          <p:nvPr/>
        </p:nvPicPr>
        <p:blipFill>
          <a:blip r:embed="rId2"/>
          <a:stretch>
            <a:fillRect/>
          </a:stretch>
        </p:blipFill>
        <p:spPr>
          <a:xfrm>
            <a:off x="428625" y="2897088"/>
            <a:ext cx="9144000" cy="3790950"/>
          </a:xfrm>
          <a:prstGeom prst="rect">
            <a:avLst/>
          </a:prstGeom>
        </p:spPr>
      </p:pic>
      <p:sp>
        <p:nvSpPr>
          <p:cNvPr id="16" name="ZoneTexte 15">
            <a:extLst>
              <a:ext uri="{FF2B5EF4-FFF2-40B4-BE49-F238E27FC236}">
                <a16:creationId xmlns:a16="http://schemas.microsoft.com/office/drawing/2014/main" id="{E31E7988-0B32-4DE6-BD63-C97C8CD95D9F}"/>
              </a:ext>
            </a:extLst>
          </p:cNvPr>
          <p:cNvSpPr txBox="1"/>
          <p:nvPr/>
        </p:nvSpPr>
        <p:spPr>
          <a:xfrm>
            <a:off x="838200" y="1364604"/>
            <a:ext cx="11087102" cy="261610"/>
          </a:xfrm>
          <a:prstGeom prst="rect">
            <a:avLst/>
          </a:prstGeom>
          <a:noFill/>
        </p:spPr>
        <p:txBody>
          <a:bodyPr wrap="square" rtlCol="0">
            <a:spAutoFit/>
          </a:bodyPr>
          <a:lstStyle/>
          <a:p>
            <a:r>
              <a:rPr lang="fr-FR" sz="1100" dirty="0">
                <a:hlinkClick r:id="rId3"/>
              </a:rPr>
              <a:t>https://www.udemy.com/course/desktop-gui-python-tkinter/learn/lecture/16738726#search</a:t>
            </a:r>
            <a:endParaRPr lang="fr-FR" sz="1100" dirty="0"/>
          </a:p>
        </p:txBody>
      </p:sp>
    </p:spTree>
    <p:extLst>
      <p:ext uri="{BB962C8B-B14F-4D97-AF65-F5344CB8AC3E}">
        <p14:creationId xmlns:p14="http://schemas.microsoft.com/office/powerpoint/2010/main" val="550012090"/>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in a –onefile executable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702</a:t>
            </a:fld>
            <a:endParaRPr lang="fr-FR" dirty="0"/>
          </a:p>
        </p:txBody>
      </p:sp>
      <p:sp>
        <p:nvSpPr>
          <p:cNvPr id="6" name="ZoneTexte 5">
            <a:extLst>
              <a:ext uri="{FF2B5EF4-FFF2-40B4-BE49-F238E27FC236}">
                <a16:creationId xmlns:a16="http://schemas.microsoft.com/office/drawing/2014/main" id="{A97A37FC-299B-4315-A5A8-6F5D1F4118F6}"/>
              </a:ext>
            </a:extLst>
          </p:cNvPr>
          <p:cNvSpPr txBox="1"/>
          <p:nvPr/>
        </p:nvSpPr>
        <p:spPr>
          <a:xfrm>
            <a:off x="280991" y="1727430"/>
            <a:ext cx="6105525" cy="1446550"/>
          </a:xfrm>
          <a:prstGeom prst="rect">
            <a:avLst/>
          </a:prstGeom>
          <a:noFill/>
        </p:spPr>
        <p:txBody>
          <a:bodyPr wrap="square" rtlCol="0">
            <a:spAutoFit/>
          </a:bodyPr>
          <a:lstStyle/>
          <a:p>
            <a:r>
              <a:rPr lang="en-US" dirty="0"/>
              <a:t>First thing to do is to import 2 packages:</a:t>
            </a:r>
          </a:p>
          <a:p>
            <a:r>
              <a:rPr lang="en-US" sz="1400" dirty="0"/>
              <a:t>import sys</a:t>
            </a:r>
          </a:p>
          <a:p>
            <a:r>
              <a:rPr lang="en-US" sz="1400" dirty="0"/>
              <a:t>from os import path </a:t>
            </a:r>
          </a:p>
          <a:p>
            <a:endParaRPr lang="en-US" sz="1400" dirty="0"/>
          </a:p>
          <a:p>
            <a:r>
              <a:rPr lang="en-US" sz="1400" dirty="0"/>
              <a:t>So below is an example of what I did for Snake game:</a:t>
            </a:r>
          </a:p>
          <a:p>
            <a:endParaRPr lang="fr-FR" sz="1400" dirty="0"/>
          </a:p>
        </p:txBody>
      </p:sp>
      <p:grpSp>
        <p:nvGrpSpPr>
          <p:cNvPr id="56" name="Groupe 55">
            <a:extLst>
              <a:ext uri="{FF2B5EF4-FFF2-40B4-BE49-F238E27FC236}">
                <a16:creationId xmlns:a16="http://schemas.microsoft.com/office/drawing/2014/main" id="{84592993-4D26-4F63-AD34-96EFAB6BE497}"/>
              </a:ext>
            </a:extLst>
          </p:cNvPr>
          <p:cNvGrpSpPr/>
          <p:nvPr/>
        </p:nvGrpSpPr>
        <p:grpSpPr>
          <a:xfrm>
            <a:off x="209554" y="2518658"/>
            <a:ext cx="11849095" cy="3761677"/>
            <a:chOff x="209554" y="2242433"/>
            <a:chExt cx="11849095" cy="3761677"/>
          </a:xfrm>
        </p:grpSpPr>
        <p:sp>
          <p:nvSpPr>
            <p:cNvPr id="28" name="ZoneTexte 27">
              <a:extLst>
                <a:ext uri="{FF2B5EF4-FFF2-40B4-BE49-F238E27FC236}">
                  <a16:creationId xmlns:a16="http://schemas.microsoft.com/office/drawing/2014/main" id="{915F6B3A-7F67-448F-8065-52B95CDE7638}"/>
                </a:ext>
              </a:extLst>
            </p:cNvPr>
            <p:cNvSpPr txBox="1"/>
            <p:nvPr/>
          </p:nvSpPr>
          <p:spPr>
            <a:xfrm>
              <a:off x="6260305" y="2242433"/>
              <a:ext cx="5160170" cy="461665"/>
            </a:xfrm>
            <a:prstGeom prst="rect">
              <a:avLst/>
            </a:prstGeom>
            <a:noFill/>
          </p:spPr>
          <p:txBody>
            <a:bodyPr wrap="square" rtlCol="0">
              <a:spAutoFit/>
            </a:bodyPr>
            <a:lstStyle/>
            <a:p>
              <a:r>
                <a:rPr lang="en-US" sz="1200" dirty="0"/>
                <a:t>MEIPASS is the variable we get in our system that tells you where the bundle is.</a:t>
              </a:r>
            </a:p>
            <a:p>
              <a:endParaRPr lang="fr-FR" sz="1200" dirty="0"/>
            </a:p>
          </p:txBody>
        </p:sp>
        <p:pic>
          <p:nvPicPr>
            <p:cNvPr id="30" name="Image 29">
              <a:extLst>
                <a:ext uri="{FF2B5EF4-FFF2-40B4-BE49-F238E27FC236}">
                  <a16:creationId xmlns:a16="http://schemas.microsoft.com/office/drawing/2014/main" id="{371223F9-F10D-424B-8278-667A035A26B8}"/>
                </a:ext>
              </a:extLst>
            </p:cNvPr>
            <p:cNvPicPr>
              <a:picLocks noChangeAspect="1"/>
            </p:cNvPicPr>
            <p:nvPr/>
          </p:nvPicPr>
          <p:blipFill>
            <a:blip r:embed="rId2"/>
            <a:stretch>
              <a:fillRect/>
            </a:stretch>
          </p:blipFill>
          <p:spPr>
            <a:xfrm>
              <a:off x="209554" y="2694929"/>
              <a:ext cx="6248400" cy="2638425"/>
            </a:xfrm>
            <a:prstGeom prst="rect">
              <a:avLst/>
            </a:prstGeom>
          </p:spPr>
        </p:pic>
        <p:cxnSp>
          <p:nvCxnSpPr>
            <p:cNvPr id="15" name="Connecteur droit avec flèche 14">
              <a:extLst>
                <a:ext uri="{FF2B5EF4-FFF2-40B4-BE49-F238E27FC236}">
                  <a16:creationId xmlns:a16="http://schemas.microsoft.com/office/drawing/2014/main" id="{E4AE4429-36CB-429E-971A-38710CAC095A}"/>
                </a:ext>
              </a:extLst>
            </p:cNvPr>
            <p:cNvCxnSpPr>
              <a:cxnSpLocks/>
            </p:cNvCxnSpPr>
            <p:nvPr/>
          </p:nvCxnSpPr>
          <p:spPr>
            <a:xfrm flipH="1">
              <a:off x="3448050" y="2447925"/>
              <a:ext cx="27432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809BB896-4516-4059-ADDC-F0D60AFBAF5D}"/>
                </a:ext>
              </a:extLst>
            </p:cNvPr>
            <p:cNvCxnSpPr>
              <a:cxnSpLocks/>
            </p:cNvCxnSpPr>
            <p:nvPr/>
          </p:nvCxnSpPr>
          <p:spPr>
            <a:xfrm flipH="1">
              <a:off x="5276846" y="2751099"/>
              <a:ext cx="1390654" cy="382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88C8F257-1BD9-4928-92DE-382BE6C21057}"/>
                </a:ext>
              </a:extLst>
            </p:cNvPr>
            <p:cNvCxnSpPr>
              <a:cxnSpLocks/>
              <a:stCxn id="31" idx="1"/>
            </p:cNvCxnSpPr>
            <p:nvPr/>
          </p:nvCxnSpPr>
          <p:spPr>
            <a:xfrm flipH="1">
              <a:off x="5086352" y="3600874"/>
              <a:ext cx="1707350" cy="672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F06205E8-BC89-417A-B24C-05542192227E}"/>
                </a:ext>
              </a:extLst>
            </p:cNvPr>
            <p:cNvSpPr txBox="1"/>
            <p:nvPr/>
          </p:nvSpPr>
          <p:spPr>
            <a:xfrm>
              <a:off x="6793702" y="3370041"/>
              <a:ext cx="5160170" cy="461665"/>
            </a:xfrm>
            <a:prstGeom prst="rect">
              <a:avLst/>
            </a:prstGeom>
            <a:noFill/>
          </p:spPr>
          <p:txBody>
            <a:bodyPr wrap="square" rtlCol="0">
              <a:spAutoFit/>
            </a:bodyPr>
            <a:lstStyle/>
            <a:p>
              <a:r>
                <a:rPr lang="en-US" sz="1200" dirty="0"/>
                <a:t>This is the path to snake and food images.</a:t>
              </a:r>
            </a:p>
            <a:p>
              <a:endParaRPr lang="fr-FR" sz="1200" dirty="0"/>
            </a:p>
          </p:txBody>
        </p:sp>
        <p:cxnSp>
          <p:nvCxnSpPr>
            <p:cNvPr id="32" name="Connecteur droit avec flèche 31">
              <a:extLst>
                <a:ext uri="{FF2B5EF4-FFF2-40B4-BE49-F238E27FC236}">
                  <a16:creationId xmlns:a16="http://schemas.microsoft.com/office/drawing/2014/main" id="{3E4B8AC0-D2B2-42D0-BD90-6122E94D977E}"/>
                </a:ext>
              </a:extLst>
            </p:cNvPr>
            <p:cNvCxnSpPr>
              <a:cxnSpLocks/>
              <a:stCxn id="31" idx="1"/>
            </p:cNvCxnSpPr>
            <p:nvPr/>
          </p:nvCxnSpPr>
          <p:spPr>
            <a:xfrm flipH="1" flipV="1">
              <a:off x="5172076" y="3423116"/>
              <a:ext cx="1621626" cy="177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946045EC-C9E6-4F90-B191-D3CF8EA7E876}"/>
                </a:ext>
              </a:extLst>
            </p:cNvPr>
            <p:cNvSpPr txBox="1"/>
            <p:nvPr/>
          </p:nvSpPr>
          <p:spPr>
            <a:xfrm>
              <a:off x="6625828" y="2575808"/>
              <a:ext cx="5160170" cy="830997"/>
            </a:xfrm>
            <a:prstGeom prst="rect">
              <a:avLst/>
            </a:prstGeom>
            <a:noFill/>
          </p:spPr>
          <p:txBody>
            <a:bodyPr wrap="square" rtlCol="0">
              <a:spAutoFit/>
            </a:bodyPr>
            <a:lstStyle/>
            <a:p>
              <a:r>
                <a:rPr lang="en-US" sz="1200" dirty="0"/>
                <a:t>This is a default value in case MEIPASS is not there, which is the case when you run the script from pycharm. So, your script can be turned into an executable or run from pycharm</a:t>
              </a:r>
            </a:p>
            <a:p>
              <a:endParaRPr lang="fr-FR" sz="1200" dirty="0"/>
            </a:p>
          </p:txBody>
        </p:sp>
        <p:pic>
          <p:nvPicPr>
            <p:cNvPr id="42" name="Image 41">
              <a:extLst>
                <a:ext uri="{FF2B5EF4-FFF2-40B4-BE49-F238E27FC236}">
                  <a16:creationId xmlns:a16="http://schemas.microsoft.com/office/drawing/2014/main" id="{54606E8C-6734-47D1-9E74-0F447199A400}"/>
                </a:ext>
              </a:extLst>
            </p:cNvPr>
            <p:cNvPicPr>
              <a:picLocks noChangeAspect="1"/>
            </p:cNvPicPr>
            <p:nvPr/>
          </p:nvPicPr>
          <p:blipFill>
            <a:blip r:embed="rId3"/>
            <a:stretch>
              <a:fillRect/>
            </a:stretch>
          </p:blipFill>
          <p:spPr>
            <a:xfrm>
              <a:off x="209554" y="5623110"/>
              <a:ext cx="7953375" cy="381000"/>
            </a:xfrm>
            <a:prstGeom prst="rect">
              <a:avLst/>
            </a:prstGeom>
          </p:spPr>
        </p:pic>
        <p:cxnSp>
          <p:nvCxnSpPr>
            <p:cNvPr id="43" name="Connecteur droit avec flèche 42">
              <a:extLst>
                <a:ext uri="{FF2B5EF4-FFF2-40B4-BE49-F238E27FC236}">
                  <a16:creationId xmlns:a16="http://schemas.microsoft.com/office/drawing/2014/main" id="{94D52407-F0E5-41A7-91B5-0463688C6A9C}"/>
                </a:ext>
              </a:extLst>
            </p:cNvPr>
            <p:cNvCxnSpPr>
              <a:cxnSpLocks/>
            </p:cNvCxnSpPr>
            <p:nvPr/>
          </p:nvCxnSpPr>
          <p:spPr>
            <a:xfrm flipH="1">
              <a:off x="7743825" y="4495502"/>
              <a:ext cx="200026" cy="1173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43">
              <a:extLst>
                <a:ext uri="{FF2B5EF4-FFF2-40B4-BE49-F238E27FC236}">
                  <a16:creationId xmlns:a16="http://schemas.microsoft.com/office/drawing/2014/main" id="{F55F5CB5-E94B-4B33-A656-CB1D0309E345}"/>
                </a:ext>
              </a:extLst>
            </p:cNvPr>
            <p:cNvCxnSpPr>
              <a:cxnSpLocks/>
            </p:cNvCxnSpPr>
            <p:nvPr/>
          </p:nvCxnSpPr>
          <p:spPr>
            <a:xfrm flipH="1">
              <a:off x="7400925" y="4544345"/>
              <a:ext cx="542926" cy="1078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ZoneTexte 52">
              <a:extLst>
                <a:ext uri="{FF2B5EF4-FFF2-40B4-BE49-F238E27FC236}">
                  <a16:creationId xmlns:a16="http://schemas.microsoft.com/office/drawing/2014/main" id="{FC80C4F6-621E-40AE-A4A7-E403219A27AA}"/>
                </a:ext>
              </a:extLst>
            </p:cNvPr>
            <p:cNvSpPr txBox="1"/>
            <p:nvPr/>
          </p:nvSpPr>
          <p:spPr>
            <a:xfrm>
              <a:off x="6898479" y="3919573"/>
              <a:ext cx="5160170" cy="830997"/>
            </a:xfrm>
            <a:prstGeom prst="rect">
              <a:avLst/>
            </a:prstGeom>
            <a:noFill/>
          </p:spPr>
          <p:txBody>
            <a:bodyPr wrap="square" rtlCol="0">
              <a:spAutoFit/>
            </a:bodyPr>
            <a:lstStyle/>
            <a:p>
              <a:r>
                <a:rPr lang="en-US" sz="1200" dirty="0"/>
                <a:t>We are copying the content of the assets folder and paste them into a directory inside our bundle folder. It’s going to create an assets folder into our bundle folder and pull out the contents inside there.</a:t>
              </a:r>
            </a:p>
            <a:p>
              <a:endParaRPr lang="fr-FR" sz="1200" dirty="0"/>
            </a:p>
          </p:txBody>
        </p:sp>
      </p:grpSp>
      <p:sp>
        <p:nvSpPr>
          <p:cNvPr id="57" name="ZoneTexte 56">
            <a:extLst>
              <a:ext uri="{FF2B5EF4-FFF2-40B4-BE49-F238E27FC236}">
                <a16:creationId xmlns:a16="http://schemas.microsoft.com/office/drawing/2014/main" id="{8F9BD881-5C6E-41C8-A4D5-44DD15CD8CCA}"/>
              </a:ext>
            </a:extLst>
          </p:cNvPr>
          <p:cNvSpPr txBox="1"/>
          <p:nvPr/>
        </p:nvSpPr>
        <p:spPr>
          <a:xfrm>
            <a:off x="280991" y="1038225"/>
            <a:ext cx="11505007" cy="276999"/>
          </a:xfrm>
          <a:prstGeom prst="rect">
            <a:avLst/>
          </a:prstGeom>
          <a:noFill/>
        </p:spPr>
        <p:txBody>
          <a:bodyPr wrap="square" rtlCol="0">
            <a:spAutoFit/>
          </a:bodyPr>
          <a:lstStyle/>
          <a:p>
            <a:r>
              <a:rPr lang="fr-FR" sz="1200" dirty="0">
                <a:hlinkClick r:id="rId4"/>
              </a:rPr>
              <a:t>https://www.udemy.com/course/desktop-gui-python-tkinter/learn/lecture/16738732#search</a:t>
            </a:r>
            <a:endParaRPr lang="fr-FR" sz="1200" dirty="0"/>
          </a:p>
        </p:txBody>
      </p:sp>
    </p:spTree>
    <p:extLst>
      <p:ext uri="{BB962C8B-B14F-4D97-AF65-F5344CB8AC3E}">
        <p14:creationId xmlns:p14="http://schemas.microsoft.com/office/powerpoint/2010/main" val="3529689692"/>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hide the console window when packaging 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703</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80991" y="1221401"/>
            <a:ext cx="11505007" cy="276999"/>
          </a:xfrm>
          <a:prstGeom prst="rect">
            <a:avLst/>
          </a:prstGeom>
          <a:noFill/>
        </p:spPr>
        <p:txBody>
          <a:bodyPr wrap="square" rtlCol="0">
            <a:spAutoFit/>
          </a:bodyPr>
          <a:lstStyle/>
          <a:p>
            <a:r>
              <a:rPr lang="fr-FR" sz="1200" dirty="0">
                <a:hlinkClick r:id="rId2"/>
              </a:rPr>
              <a:t>https://www.udemy.com/course/desktop-gui-python-tkinter/learn/lecture/16738740#search</a:t>
            </a:r>
            <a:endParaRPr lang="fr-FR" sz="1200" dirty="0"/>
          </a:p>
        </p:txBody>
      </p:sp>
      <p:pic>
        <p:nvPicPr>
          <p:cNvPr id="9" name="Image 8">
            <a:extLst>
              <a:ext uri="{FF2B5EF4-FFF2-40B4-BE49-F238E27FC236}">
                <a16:creationId xmlns:a16="http://schemas.microsoft.com/office/drawing/2014/main" id="{E7A75974-64E5-4C1E-B100-78D138CD13A4}"/>
              </a:ext>
            </a:extLst>
          </p:cNvPr>
          <p:cNvPicPr>
            <a:picLocks noChangeAspect="1"/>
          </p:cNvPicPr>
          <p:nvPr/>
        </p:nvPicPr>
        <p:blipFill>
          <a:blip r:embed="rId3"/>
          <a:stretch>
            <a:fillRect/>
          </a:stretch>
        </p:blipFill>
        <p:spPr>
          <a:xfrm>
            <a:off x="280991" y="2214562"/>
            <a:ext cx="8343900" cy="200025"/>
          </a:xfrm>
          <a:prstGeom prst="rect">
            <a:avLst/>
          </a:prstGeom>
        </p:spPr>
      </p:pic>
      <p:cxnSp>
        <p:nvCxnSpPr>
          <p:cNvPr id="11" name="Connecteur droit avec flèche 10">
            <a:extLst>
              <a:ext uri="{FF2B5EF4-FFF2-40B4-BE49-F238E27FC236}">
                <a16:creationId xmlns:a16="http://schemas.microsoft.com/office/drawing/2014/main" id="{CF2F8F3A-9772-4B06-BBC5-79A111D4AF5B}"/>
              </a:ext>
            </a:extLst>
          </p:cNvPr>
          <p:cNvCxnSpPr/>
          <p:nvPr/>
        </p:nvCxnSpPr>
        <p:spPr>
          <a:xfrm flipH="1" flipV="1">
            <a:off x="7981950" y="2518782"/>
            <a:ext cx="342900" cy="950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86825404-A11A-4D5A-8CC6-5742F27EA2A8}"/>
              </a:ext>
            </a:extLst>
          </p:cNvPr>
          <p:cNvSpPr txBox="1"/>
          <p:nvPr/>
        </p:nvSpPr>
        <p:spPr>
          <a:xfrm>
            <a:off x="4676775" y="3519387"/>
            <a:ext cx="7109223" cy="769441"/>
          </a:xfrm>
          <a:prstGeom prst="rect">
            <a:avLst/>
          </a:prstGeom>
          <a:noFill/>
        </p:spPr>
        <p:txBody>
          <a:bodyPr wrap="square" rtlCol="0">
            <a:spAutoFit/>
          </a:bodyPr>
          <a:lstStyle/>
          <a:p>
            <a:r>
              <a:rPr lang="en-US" sz="1100" dirty="0"/>
              <a:t>-windowed option open the game without opening a terminal window in addition of the game. To make it short with this option you only get the game on your screen.</a:t>
            </a:r>
          </a:p>
          <a:p>
            <a:r>
              <a:rPr lang="en-US" sz="1100" dirty="0"/>
              <a:t>In addition if there is an error when launching the application you’ll get a native error window telling you that there was an error.</a:t>
            </a:r>
            <a:endParaRPr lang="fr-FR" sz="1100" dirty="0"/>
          </a:p>
        </p:txBody>
      </p:sp>
    </p:spTree>
    <p:extLst>
      <p:ext uri="{BB962C8B-B14F-4D97-AF65-F5344CB8AC3E}">
        <p14:creationId xmlns:p14="http://schemas.microsoft.com/office/powerpoint/2010/main" val="2089716050"/>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When things go wrong packaging Python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704</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5047536"/>
          </a:xfrm>
          <a:prstGeom prst="rect">
            <a:avLst/>
          </a:prstGeom>
          <a:noFill/>
        </p:spPr>
        <p:txBody>
          <a:bodyPr wrap="square" rtlCol="0">
            <a:spAutoFit/>
          </a:bodyPr>
          <a:lstStyle/>
          <a:p>
            <a:r>
              <a:rPr lang="en-US" sz="1400" dirty="0"/>
              <a:t>When things go wrong</a:t>
            </a:r>
            <a:endParaRPr lang="en-US" sz="1100" dirty="0"/>
          </a:p>
          <a:p>
            <a:r>
              <a:rPr lang="en-US" sz="1100" dirty="0"/>
              <a:t>Pyinstaller has a lengthy section of their documentation detailing what to do when things go wrong:</a:t>
            </a:r>
            <a:r>
              <a:rPr lang="fr-FR" sz="1100" dirty="0">
                <a:hlinkClick r:id="rId2"/>
              </a:rPr>
              <a:t>https://pyinstaller.readthedocs.io/en/stable/when-things-go-wrong.html</a:t>
            </a:r>
            <a:endParaRPr lang="fr-FR" sz="1100" dirty="0"/>
          </a:p>
          <a:p>
            <a:endParaRPr lang="fr-FR" sz="1100" dirty="0"/>
          </a:p>
          <a:p>
            <a:r>
              <a:rPr lang="en-US" sz="1100" dirty="0"/>
              <a:t> In addition to that, I'd like to give you some practical tips.</a:t>
            </a:r>
          </a:p>
          <a:p>
            <a:r>
              <a:rPr lang="en-US" sz="1100" dirty="0"/>
              <a:t>Keeping the Windows console when an error happens</a:t>
            </a:r>
          </a:p>
          <a:p>
            <a:endParaRPr lang="en-US" sz="1100" dirty="0"/>
          </a:p>
          <a:p>
            <a:r>
              <a:rPr lang="en-US" sz="1100" dirty="0"/>
              <a:t>By default, the Windows console will automatically close when the application crashes. This can make it really difficult to see an error that's printed out there.</a:t>
            </a:r>
          </a:p>
          <a:p>
            <a:endParaRPr lang="en-US" sz="1100" dirty="0"/>
          </a:p>
          <a:p>
            <a:r>
              <a:rPr lang="en-US" sz="1100" dirty="0"/>
              <a:t>The first time you encounter an error, you should surround your entire code with a try-except block. In there, print the traceback and also include an `input()` statement so that the Windows console does not close until you enter something (to satisfy the input() function).</a:t>
            </a:r>
          </a:p>
          <a:p>
            <a:endParaRPr lang="en-US" sz="1100" dirty="0"/>
          </a:p>
          <a:p>
            <a:r>
              <a:rPr lang="en-US" sz="1100" dirty="0"/>
              <a:t>Like this:</a:t>
            </a:r>
          </a:p>
          <a:p>
            <a:endParaRPr lang="en-US" sz="1100" dirty="0"/>
          </a:p>
          <a:p>
            <a:r>
              <a:rPr lang="en-US" sz="1100" dirty="0"/>
              <a:t>    try:</a:t>
            </a:r>
          </a:p>
          <a:p>
            <a:r>
              <a:rPr lang="en-US" sz="1100" dirty="0"/>
              <a:t>        root = tk.Tk()</a:t>
            </a:r>
          </a:p>
          <a:p>
            <a:r>
              <a:rPr lang="en-US" sz="1100" dirty="0"/>
              <a:t>        root.title("Snake")</a:t>
            </a:r>
          </a:p>
          <a:p>
            <a:r>
              <a:rPr lang="en-US" sz="1100" dirty="0"/>
              <a:t>        root.resizable(False, False)</a:t>
            </a:r>
          </a:p>
          <a:p>
            <a:r>
              <a:rPr lang="en-US" sz="1100" dirty="0"/>
              <a:t>     </a:t>
            </a:r>
          </a:p>
          <a:p>
            <a:r>
              <a:rPr lang="en-US" sz="1100" dirty="0"/>
              <a:t>        board = Snake()</a:t>
            </a:r>
          </a:p>
          <a:p>
            <a:r>
              <a:rPr lang="en-US" sz="1100" dirty="0"/>
              <a:t>        board.pack()</a:t>
            </a:r>
          </a:p>
          <a:p>
            <a:r>
              <a:rPr lang="en-US" sz="1100" dirty="0"/>
              <a:t>     </a:t>
            </a:r>
          </a:p>
          <a:p>
            <a:r>
              <a:rPr lang="en-US" sz="1100" dirty="0"/>
              <a:t>     </a:t>
            </a:r>
          </a:p>
          <a:p>
            <a:r>
              <a:rPr lang="en-US" sz="1100" dirty="0"/>
              <a:t>        root.mainloop()</a:t>
            </a:r>
          </a:p>
          <a:p>
            <a:r>
              <a:rPr lang="en-US" sz="1100" dirty="0"/>
              <a:t>    except:</a:t>
            </a:r>
          </a:p>
          <a:p>
            <a:r>
              <a:rPr lang="en-US" sz="1100" dirty="0"/>
              <a:t>        import traceback</a:t>
            </a:r>
          </a:p>
          <a:p>
            <a:r>
              <a:rPr lang="en-US" sz="1100" dirty="0"/>
              <a:t>        traceback.print_exc()</a:t>
            </a:r>
          </a:p>
          <a:p>
            <a:r>
              <a:rPr lang="en-US" sz="1100" dirty="0"/>
              <a:t>        input("Press Enter to end...")</a:t>
            </a:r>
          </a:p>
          <a:p>
            <a:endParaRPr lang="en-US" sz="1100" dirty="0"/>
          </a:p>
          <a:p>
            <a:r>
              <a:rPr lang="en-US" sz="1100" dirty="0"/>
              <a:t>The last few lines in the except block are important, as they'll allow you to see what the original exception was!</a:t>
            </a:r>
            <a:endParaRPr lang="fr-FR" sz="1400" dirty="0"/>
          </a:p>
        </p:txBody>
      </p:sp>
    </p:spTree>
    <p:extLst>
      <p:ext uri="{BB962C8B-B14F-4D97-AF65-F5344CB8AC3E}">
        <p14:creationId xmlns:p14="http://schemas.microsoft.com/office/powerpoint/2010/main" val="2728365246"/>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Building Python apps for multiple platforms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705</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307777"/>
          </a:xfrm>
          <a:prstGeom prst="rect">
            <a:avLst/>
          </a:prstGeom>
          <a:noFill/>
        </p:spPr>
        <p:txBody>
          <a:bodyPr wrap="square" rtlCol="0">
            <a:spAutoFit/>
          </a:bodyPr>
          <a:lstStyle/>
          <a:p>
            <a:r>
              <a:rPr lang="en-US" sz="1400" dirty="0"/>
              <a:t>You can go to circleci.com, which provide multiple platforms in order to package your application, however it is not free!</a:t>
            </a:r>
            <a:endParaRPr lang="fr-FR" sz="1400" dirty="0"/>
          </a:p>
        </p:txBody>
      </p:sp>
    </p:spTree>
    <p:extLst>
      <p:ext uri="{BB962C8B-B14F-4D97-AF65-F5344CB8AC3E}">
        <p14:creationId xmlns:p14="http://schemas.microsoft.com/office/powerpoint/2010/main" val="2823446690"/>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706</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707</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708</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709</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71</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3898351799"/>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a:t>
            </a:r>
            <a:r>
              <a:rPr lang="fr-FR" sz="1200" dirty="0" err="1"/>
              <a:t>it's</a:t>
            </a:r>
            <a:r>
              <a:rPr lang="fr-FR" sz="1200" dirty="0"/>
              <a:t>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a:t>
            </a:r>
            <a:r>
              <a:rPr lang="fr-FR" sz="1200" dirty="0" err="1"/>
              <a:t>let's</a:t>
            </a:r>
            <a:r>
              <a:rPr lang="fr-FR" sz="1200" dirty="0"/>
              <a:t>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710</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711</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712</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713</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714</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715</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716</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717</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718</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719</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779618932"/>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720</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721</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a:t>
            </a:r>
            <a:r>
              <a:rPr lang="fr-FR" sz="1200" dirty="0" err="1"/>
              <a:t>docstring</a:t>
            </a:r>
            <a:r>
              <a:rPr lang="fr-FR" sz="1200" dirty="0"/>
              <a:t>.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a:t>
            </a:r>
            <a:r>
              <a:rPr lang="fr-FR" sz="1200" b="1" dirty="0" err="1"/>
              <a:t>docstring</a:t>
            </a:r>
            <a:r>
              <a:rPr lang="fr-FR" sz="1200" b="1" dirty="0"/>
              <a:t> ?</a:t>
            </a:r>
          </a:p>
          <a:p>
            <a:pPr lvl="1"/>
            <a:endParaRPr lang="fr-FR" sz="1200" dirty="0"/>
          </a:p>
          <a:p>
            <a:pPr lvl="1"/>
            <a:r>
              <a:rPr lang="fr-FR" sz="1200" dirty="0"/>
              <a:t>La </a:t>
            </a:r>
            <a:r>
              <a:rPr lang="fr-FR" sz="1200" dirty="0" err="1"/>
              <a:t>docstring</a:t>
            </a:r>
            <a:r>
              <a:rPr lang="fr-FR" sz="1200" dirty="0"/>
              <a:t>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a:t>
            </a:r>
            <a:r>
              <a:rPr lang="fr-FR" sz="1200" dirty="0" err="1">
                <a:solidFill>
                  <a:schemeClr val="bg1"/>
                </a:solidFill>
              </a:rPr>
              <a:t>docstring</a:t>
            </a:r>
            <a:r>
              <a:rPr lang="fr-FR" sz="1200" dirty="0">
                <a:solidFill>
                  <a:schemeClr val="bg1"/>
                </a:solidFill>
              </a:rPr>
              <a:t>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722</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a:t>
            </a:r>
            <a:r>
              <a:rPr lang="fr-FR" sz="1200" dirty="0" err="1"/>
              <a:t>docstring</a:t>
            </a:r>
            <a:r>
              <a:rPr lang="fr-FR" sz="1200" dirty="0"/>
              <a:t> d'une seule ligne.</a:t>
            </a:r>
          </a:p>
          <a:p>
            <a:pPr marL="628650" lvl="1" indent="-171450">
              <a:buFont typeface="Arial" panose="020B0604020202020204" pitchFamily="34" charset="0"/>
              <a:buChar char="•"/>
            </a:pPr>
            <a:r>
              <a:rPr lang="fr-FR" sz="1200" dirty="0"/>
              <a:t>Il n'y a aucun saut de ligne avant ou après la </a:t>
            </a:r>
            <a:r>
              <a:rPr lang="fr-FR" sz="1200" dirty="0" err="1"/>
              <a:t>docstring</a:t>
            </a:r>
            <a:r>
              <a:rPr lang="fr-FR" sz="1200" dirty="0"/>
              <a:t>.</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a:t>
            </a:r>
            <a:r>
              <a:rPr lang="fr-FR" sz="1200" dirty="0" err="1"/>
              <a:t>docstring</a:t>
            </a:r>
            <a:r>
              <a:rPr lang="fr-FR" sz="1200" dirty="0"/>
              <a:t>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a:t>
            </a:r>
            <a:r>
              <a:rPr lang="fr-FR" sz="1200" dirty="0" err="1"/>
              <a:t>docstring</a:t>
            </a:r>
            <a:r>
              <a:rPr lang="fr-FR" sz="1200" dirty="0"/>
              <a:t>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723</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a:t>
            </a:r>
            <a:r>
              <a:rPr lang="fr-FR" sz="1200" dirty="0" err="1"/>
              <a:t>docstring</a:t>
            </a:r>
            <a:r>
              <a:rPr lang="fr-FR" sz="1200" dirty="0"/>
              <a:t> peut se trouver juste après les guillemets ouvrant la chaîne ou juste en-dessous.</a:t>
            </a:r>
          </a:p>
          <a:p>
            <a:pPr lvl="1"/>
            <a:r>
              <a:rPr lang="fr-FR" sz="1200" dirty="0"/>
              <a:t>Dans tous les cas, le reste de la </a:t>
            </a:r>
            <a:r>
              <a:rPr lang="fr-FR" sz="1200" dirty="0" err="1"/>
              <a:t>docstring</a:t>
            </a:r>
            <a:r>
              <a:rPr lang="fr-FR" sz="1200" dirty="0"/>
              <a:t>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a:t>
            </a:r>
            <a:r>
              <a:rPr lang="fr-FR" sz="1200" dirty="0" err="1"/>
              <a:t>docstring</a:t>
            </a:r>
            <a:r>
              <a:rPr lang="fr-FR" sz="1200" dirty="0"/>
              <a:t> documentant une classe.</a:t>
            </a:r>
          </a:p>
          <a:p>
            <a:pPr lvl="1"/>
            <a:endParaRPr lang="fr-FR" sz="1200" dirty="0"/>
          </a:p>
          <a:p>
            <a:pPr lvl="1"/>
            <a:r>
              <a:rPr lang="fr-FR" sz="1200" dirty="0"/>
              <a:t>La </a:t>
            </a:r>
            <a:r>
              <a:rPr lang="fr-FR" sz="1200" dirty="0" err="1"/>
              <a:t>docstring</a:t>
            </a:r>
            <a:r>
              <a:rPr lang="fr-FR" sz="1200" dirty="0"/>
              <a:t>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a:t>
            </a:r>
            <a:r>
              <a:rPr lang="fr-FR" sz="1200" dirty="0" err="1"/>
              <a:t>docstring</a:t>
            </a:r>
            <a:r>
              <a:rPr lang="fr-FR" sz="1200" dirty="0"/>
              <a:t>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724</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a:t>
            </a:r>
            <a:r>
              <a:rPr lang="fr-FR" sz="1200" dirty="0" err="1"/>
              <a:t>docstring</a:t>
            </a:r>
            <a:r>
              <a:rPr lang="fr-FR" sz="1200" dirty="0"/>
              <a:t>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725</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a:t>reST</a:t>
            </a:r>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reST: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726</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727</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728</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729</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730</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731</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732</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733</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734</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735</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736</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737</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738</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739</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740</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741</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742</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743</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744</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745</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746</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747</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748</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749</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750</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751</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752</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753</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754</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755</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756</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757</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758</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759</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760</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761</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762</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763</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764</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765</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766</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767</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768</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769</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770</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771</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772</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773</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774</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775</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776</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777</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778</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779</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780</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781</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782</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783</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784</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5864"/>
            <a:ext cx="1915909" cy="147732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condition: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1</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2</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N</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2837590"/>
            <a:ext cx="9193542"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nb = 7 # On garde la variable contenant le nombre dont on veut la table de multiplication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 = 0 # C'est notre variable compteur que nous allons incrémenter dans la boucle</a:t>
            </a:r>
          </a:p>
          <a:p>
            <a:pPr lvl="0" eaLnBrk="0" fontAlgn="base" hangingPunct="0">
              <a:spcBef>
                <a:spcPct val="0"/>
              </a:spcBef>
              <a:spcAft>
                <a:spcPct val="0"/>
              </a:spcAft>
            </a:pPr>
            <a:endParaRPr lang="fr-FR" altLang="fr-FR" dirty="0">
              <a:solidFill>
                <a:schemeClr val="bg1"/>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i &lt; 10: # Tant que i est strictement inférieure à 10</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print(i + 1, "*", nb, "=", (i + 1) * nb)</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i += 1 # On incrémente i de 1 à chaque tour de boucle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46736"/>
            <a:ext cx="2710999" cy="369332"/>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for element in sequence: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57363"/>
            <a:ext cx="3252814" cy="92333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721988"/>
            <a:ext cx="8691803"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in "AEIOUYaeiouy": # lettre est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p>
          <a:p>
            <a:pPr lvl="0" eaLnBrk="0" fontAlgn="base" hangingPunct="0">
              <a:spcBef>
                <a:spcPct val="0"/>
              </a:spcBef>
              <a:spcAft>
                <a:spcPct val="0"/>
              </a:spcAft>
            </a:pPr>
            <a:r>
              <a:rPr lang="fr-FR" altLang="fr-FR" dirty="0">
                <a:solidFill>
                  <a:schemeClr val="bg1"/>
                </a:solidFill>
                <a:latin typeface="Arial" panose="020B0604020202020204" pitchFamily="34" charset="0"/>
              </a:rPr>
              <a:t>    else: # lettre est une consonne... ou plus exactement, lettre n'est pas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228598" y="485012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85</a:t>
            </a:fld>
            <a:endParaRPr lang="fr-FR" dirty="0"/>
          </a:p>
        </p:txBody>
      </p:sp>
    </p:spTree>
    <p:extLst>
      <p:ext uri="{BB962C8B-B14F-4D97-AF65-F5344CB8AC3E}">
        <p14:creationId xmlns:p14="http://schemas.microsoft.com/office/powerpoint/2010/main" val="26982131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59257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8" y="3207174"/>
            <a:ext cx="8691803"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i = 1</a:t>
            </a:r>
          </a:p>
          <a:p>
            <a:pPr lvl="0" eaLnBrk="0" fontAlgn="base" hangingPunct="0">
              <a:spcBef>
                <a:spcPct val="0"/>
              </a:spcBef>
              <a:spcAft>
                <a:spcPct val="0"/>
              </a:spcAft>
            </a:pPr>
            <a:r>
              <a:rPr lang="fr-FR" altLang="fr-FR" dirty="0">
                <a:solidFill>
                  <a:schemeClr val="bg1"/>
                </a:solidFill>
                <a:latin typeface="Arial" panose="020B0604020202020204" pitchFamily="34" charset="0"/>
              </a:rPr>
              <a:t>while i &lt; 20: # Tant que i est inférieure à 20</a:t>
            </a:r>
          </a:p>
          <a:p>
            <a:pPr lvl="0" eaLnBrk="0" fontAlgn="base" hangingPunct="0">
              <a:spcBef>
                <a:spcPct val="0"/>
              </a:spcBef>
              <a:spcAft>
                <a:spcPct val="0"/>
              </a:spcAft>
            </a:pPr>
            <a:r>
              <a:rPr lang="fr-FR" altLang="fr-FR" dirty="0">
                <a:solidFill>
                  <a:schemeClr val="bg1"/>
                </a:solidFill>
                <a:latin typeface="Arial" panose="020B0604020202020204" pitchFamily="34" charset="0"/>
              </a:rPr>
              <a:t>    if i % 3 == 0:</a:t>
            </a:r>
          </a:p>
          <a:p>
            <a:pPr lvl="0" eaLnBrk="0" fontAlgn="base" hangingPunct="0">
              <a:spcBef>
                <a:spcPct val="0"/>
              </a:spcBef>
              <a:spcAft>
                <a:spcPct val="0"/>
              </a:spcAft>
            </a:pPr>
            <a:r>
              <a:rPr lang="fr-FR" altLang="fr-FR" dirty="0">
                <a:solidFill>
                  <a:schemeClr val="bg1"/>
                </a:solidFill>
                <a:latin typeface="Arial" panose="020B0604020202020204" pitchFamily="34" charset="0"/>
              </a:rPr>
              <a:t>        i += 4 # On ajoute 4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print("On incrémente i de 4. i est maintenant égale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continue # On retourne au while sans exécuter les autres lignes</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print("La variable i =", i)</a:t>
            </a:r>
          </a:p>
          <a:p>
            <a:pPr lvl="0" eaLnBrk="0" fontAlgn="base" hangingPunct="0">
              <a:spcBef>
                <a:spcPct val="0"/>
              </a:spcBef>
              <a:spcAft>
                <a:spcPct val="0"/>
              </a:spcAft>
            </a:pPr>
            <a:r>
              <a:rPr lang="fr-FR" altLang="fr-FR" dirty="0">
                <a:solidFill>
                  <a:schemeClr val="bg1"/>
                </a:solidFill>
                <a:latin typeface="Arial" panose="020B0604020202020204" pitchFamily="34" charset="0"/>
              </a:rPr>
              <a:t>    i += 1 # Dans le cas classique on ajoute juste 1 à i</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86</a:t>
            </a:fld>
            <a:endParaRPr lang="fr-FR" dirty="0"/>
          </a:p>
        </p:txBody>
      </p:sp>
    </p:spTree>
    <p:extLst>
      <p:ext uri="{BB962C8B-B14F-4D97-AF65-F5344CB8AC3E}">
        <p14:creationId xmlns:p14="http://schemas.microsoft.com/office/powerpoint/2010/main" val="31039078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87</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88</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89</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a:solidFill>
                  <a:schemeClr val="bg1"/>
                </a:solidFill>
              </a:rPr>
              <a:t>autre_liste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autre_liste:</a:t>
            </a:r>
          </a:p>
          <a:p>
            <a:r>
              <a:rPr lang="fr-FR" sz="1200" dirty="0">
                <a:solidFill>
                  <a:schemeClr val="bg1"/>
                </a:solidFill>
              </a:rPr>
              <a:t>...     print("La lettre {} est la {}e de l'alphabet.".format(lettre,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4036541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11669122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a:t>
            </a:r>
            <a:r>
              <a:rPr lang="fr-FR" sz="1200" dirty="0" err="1">
                <a:solidFill>
                  <a:schemeClr val="bg1"/>
                </a:solidFill>
              </a:rPr>
              <a:t>dequeue</a:t>
            </a:r>
            <a:endParaRPr lang="fr-FR" sz="1200" dirty="0">
              <a:solidFill>
                <a:schemeClr val="bg1"/>
              </a:solidFill>
            </a:endParaRP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36910956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operator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98</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125494611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107393</TotalTime>
  <Words>118099</Words>
  <Application>Microsoft Office PowerPoint</Application>
  <PresentationFormat>Grand écran</PresentationFormat>
  <Paragraphs>13835</Paragraphs>
  <Slides>784</Slides>
  <Notes>6</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784</vt:i4>
      </vt:variant>
    </vt:vector>
  </HeadingPairs>
  <TitlesOfParts>
    <vt:vector size="793" baseType="lpstr">
      <vt:lpstr>Arial</vt:lpstr>
      <vt:lpstr>Arial Unicode MS</vt:lpstr>
      <vt:lpstr>Calibri</vt:lpstr>
      <vt:lpstr>Calibri Light</vt:lpstr>
      <vt:lpstr>Consolas</vt:lpstr>
      <vt:lpstr>Courier New</vt:lpstr>
      <vt:lpstr>Symbol</vt:lpstr>
      <vt:lpstr>Wingdings</vt:lpstr>
      <vt:lpstr>Thème Office</vt:lpstr>
      <vt:lpstr>Python</vt:lpstr>
      <vt:lpstr>Présentation PowerPoint</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vt:lpstr>
      <vt:lpstr>Les booléens</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Les chaines de caractères</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 1/2</vt:lpstr>
      <vt:lpstr>Les chemins 2/2</vt:lpstr>
      <vt:lpstr>Les fonctions</vt:lpstr>
      <vt:lpstr>Les fonctions</vt:lpstr>
      <vt:lpstr>Creation de fonctions</vt:lpstr>
      <vt:lpstr>Valeurs par defaut des parametres</vt:lpstr>
      <vt:lpstr>Présentation PowerPoint</vt:lpstr>
      <vt:lpstr>Signature d’une fonction</vt:lpstr>
      <vt:lpstr>L ’instruction return</vt:lpstr>
      <vt:lpstr>First-class functions </vt:lpstr>
      <vt:lpstr>*args and **kwargs in python </vt:lpstr>
      <vt:lpstr>Les fonctions lambda 1/3 </vt:lpstr>
      <vt:lpstr>Les fonctions lambda 2/3 </vt:lpstr>
      <vt:lpstr>Les fonctions lambda 3/3 </vt:lpstr>
      <vt:lpstr>La fonction map() 1/2 </vt:lpstr>
      <vt:lpstr>La fonction map() 2/2 </vt:lpstr>
      <vt:lpstr>La fonction filter() </vt:lpstr>
      <vt:lpstr>La fonction any() </vt:lpstr>
      <vt:lpstr>La methode import 1/2</vt:lpstr>
      <vt:lpstr>La methode import 2/2</vt:lpstr>
      <vt:lpstr>Unpacking function arguments</vt:lpstr>
      <vt:lpstr>Unpacking keyword arguments</vt:lpstr>
      <vt:lpstr>Unpacking keyword arguments</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Gérez les exceptions</vt:lpstr>
      <vt:lpstr>Look Before You Leap – LBYL   It’s Easier to Ask for Forgiveness than Permission - EAFP</vt:lpstr>
      <vt:lpstr>Gérez les exceptions 1/</vt:lpstr>
      <vt:lpstr>Gérez les exceptions 1/</vt:lpstr>
      <vt:lpstr>Gérez les exceptions 2/</vt:lpstr>
      <vt:lpstr>Forme plus complète 3/</vt:lpstr>
      <vt:lpstr>Forme plus complète Les mots-clés else et finally 4/</vt:lpstr>
      <vt:lpstr>Forme plus complète  exemple 4/</vt:lpstr>
      <vt:lpstr>Forme plus complete exemple 5/</vt:lpstr>
      <vt:lpstr>Un petit bonus : le mot-clé pass 6/</vt:lpstr>
      <vt:lpstr>Custom error classes</vt:lpstr>
      <vt:lpstr>Les assertions 1/3</vt:lpstr>
      <vt:lpstr>Les assertions 2/3</vt:lpstr>
      <vt:lpstr>Les assertions 3/3</vt:lpstr>
      <vt:lpstr>Lever une exception</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List comprehension</vt:lpstr>
      <vt:lpstr>List comprehension 1/8</vt:lpstr>
      <vt:lpstr>List comprehension 2/8</vt:lpstr>
      <vt:lpstr>List compréhension 3/8</vt:lpstr>
      <vt:lpstr>List compréhension 4/8 exemple1</vt:lpstr>
      <vt:lpstr>List compréhension 5/8 exemple 2</vt:lpstr>
      <vt:lpstr>List compréhension 6/8 exemple 3</vt:lpstr>
      <vt:lpstr>List compréhension 7/8 exemple 4</vt:lpstr>
      <vt:lpstr>List compréhension 8/8 exemple 5</vt:lpstr>
      <vt:lpstr>Résumé</vt:lpstr>
      <vt:lpstr>Sets</vt:lpstr>
      <vt:lpstr>Sets</vt:lpstr>
      <vt:lpstr>Présentation PowerPoint</vt:lpstr>
      <vt:lpstr>Présentation PowerPoint</vt:lpstr>
      <vt:lpstr>Utilisez des dictionnaires{}</vt:lpstr>
      <vt:lpstr>Utilisez des dictionnaires{} 1/14</vt:lpstr>
      <vt:lpstr>Utilisez des dictionnaires{} 2/14</vt:lpstr>
      <vt:lpstr>Utilisez des dictionnaires{} 3/14</vt:lpstr>
      <vt:lpstr>Utilisez des dictionnaires{} 4/14</vt:lpstr>
      <vt:lpstr>Utilisez des dictionnaires{} 5/14</vt:lpstr>
      <vt:lpstr>Utilisez des dictionnaires{} 6/14</vt:lpstr>
      <vt:lpstr>Utilisez des dictionnaires{} 7/14</vt:lpstr>
      <vt:lpstr>Utilisez des dictionnaires{} 8/14</vt:lpstr>
      <vt:lpstr>Utilisez des dictionnaires{} 9/14</vt:lpstr>
      <vt:lpstr>Utilisez des dictionnaires{} 10/14</vt:lpstr>
      <vt:lpstr>Utilisez des dictionnaires{} 11/14</vt:lpstr>
      <vt:lpstr>Utilisez des dictionnaires{} 12/14</vt:lpstr>
      <vt:lpstr>Utilisez des dictionnaires{} 13/14</vt:lpstr>
      <vt:lpstr>Exemple de dictionary comprehesion 14/14</vt:lpstr>
      <vt:lpstr>[🐍PyTricks]: How to sort a python dict by value</vt:lpstr>
      <vt:lpstr>[🐍PyTricks]: The get() method on Python dicts and is « default » arg</vt:lpstr>
      <vt:lpstr>Résume</vt:lpstr>
      <vt:lpstr>Generator Expressions</vt:lpstr>
      <vt:lpstr>Generator Expressions</vt:lpstr>
      <vt:lpstr>Unpacking operator</vt:lpstr>
      <vt:lpstr>Unpacking operator</vt:lpstr>
      <vt:lpstr>Utiliser des fichiers et des dossiers</vt:lpstr>
      <vt:lpstr>Utiliser des fichiers 1/12</vt:lpstr>
      <vt:lpstr>Utiliser des fichiers 2/12</vt:lpstr>
      <vt:lpstr>Utiliser des fichiers 3/12</vt:lpstr>
      <vt:lpstr>Utiliser des fichiers 4/12</vt:lpstr>
      <vt:lpstr>Utiliser des fichiers 5/12</vt:lpstr>
      <vt:lpstr>Utiliser des fichiers 6/12</vt:lpstr>
      <vt:lpstr>Utiliser des fichiers 7/12</vt:lpstr>
      <vt:lpstr>Utiliser des fichiers 8/12</vt:lpstr>
      <vt:lpstr>Lister fichiers et dossiers 9/12</vt:lpstr>
      <vt:lpstr>Lister fichiers et dossiers 10/12</vt:lpstr>
      <vt:lpstr>Créer un dossiers 11/12</vt:lpstr>
      <vt:lpstr>Supprimer un fichier ou  un dossier 12/12</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Retour sur les class et static methods</vt:lpstr>
      <vt:lpstr>Retour sur les class et static methods factory example</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vt:lpstr>
      <vt:lpstr>L'héritage simple 3/</vt:lpstr>
      <vt:lpstr>L'héritage simple 4/</vt:lpstr>
      <vt:lpstr>L'héritage simple 5/</vt:lpstr>
      <vt:lpstr>L'héritage simple 5/6</vt:lpstr>
      <vt:lpstr>L'héritage simple 7/</vt:lpstr>
      <vt:lpstr>L’héritage 8/</vt:lpstr>
      <vt:lpstr>L’héritage 9/ la methode super()</vt:lpstr>
      <vt:lpstr>L’héritage 10/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2/5</vt:lpstr>
      <vt:lpstr>OOP object oriented programming – inheritance and Polymorphisme 3/5</vt:lpstr>
      <vt:lpstr>OOP object oriented programming – inheritance and Polymorphisme 4/5</vt:lpstr>
      <vt:lpstr>OOP object oriented programming – inheritance and Polymorphisme 5/5</vt:lpstr>
      <vt:lpstr>OOP object oriented programming – class composition 5/5</vt:lpstr>
      <vt:lpstr>Découvrez la boucle for</vt:lpstr>
      <vt:lpstr>Découvrez la boucle for 1/12</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Présentation PowerPoint</vt:lpstr>
      <vt:lpstr>5 astuces python 1/5</vt:lpstr>
      <vt:lpstr>5 astuces python 2/5</vt:lpstr>
      <vt:lpstr>5 astuces python 3/5</vt:lpstr>
      <vt:lpstr>5 astuces python 4/5</vt:lpstr>
      <vt:lpstr>5 astuces python 5/5</vt:lpstr>
      <vt:lpstr>Apprehendez les decorateurs</vt:lpstr>
      <vt:lpstr>Appréhendez les décorateurs</vt:lpstr>
      <vt:lpstr>En Théorie</vt:lpstr>
      <vt:lpstr>En Théorie</vt:lpstr>
      <vt:lpstr>En Théorie</vt:lpstr>
      <vt:lpstr>En Théorie</vt:lpstr>
      <vt:lpstr>En Théorie</vt:lpstr>
      <vt:lpstr>En Théorie</vt:lpstr>
      <vt:lpstr>En Théorie 1/6</vt:lpstr>
      <vt:lpstr>En Théorie 2/6</vt:lpstr>
      <vt:lpstr>En Théorie 3/6</vt:lpstr>
      <vt:lpstr>En Théorie 4/6</vt:lpstr>
      <vt:lpstr>En Théorie 5/6</vt:lpstr>
      <vt:lpstr>En Théorie 6/6</vt:lpstr>
      <vt:lpstr>Decorating functions with parameters</vt:lpstr>
      <vt:lpstr>Decorators with parameters</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Calcul du nombres de jours entre 2 dates</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Distribuer facilement nos programmes avec Pyinstaller</vt:lpstr>
      <vt:lpstr>Packaging and Distributing executables</vt:lpstr>
      <vt:lpstr>Building a standalone app</vt:lpstr>
      <vt:lpstr>How to include data files with an executable Python app</vt:lpstr>
      <vt:lpstr>How to include data files in a –onefile executable</vt:lpstr>
      <vt:lpstr>How to hide the console window when packaging applications</vt:lpstr>
      <vt:lpstr>When things go wrong packaging Python app</vt:lpstr>
      <vt:lpstr>Building Python apps for multiple platforms</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459</cp:revision>
  <dcterms:created xsi:type="dcterms:W3CDTF">2020-09-16T12:19:47Z</dcterms:created>
  <dcterms:modified xsi:type="dcterms:W3CDTF">2021-05-06T17:43:11Z</dcterms:modified>
</cp:coreProperties>
</file>